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70" r:id="rId14"/>
    <p:sldId id="271" r:id="rId15"/>
    <p:sldId id="267" r:id="rId16"/>
    <p:sldId id="269" r:id="rId17"/>
    <p:sldId id="273" r:id="rId18"/>
    <p:sldId id="275" r:id="rId19"/>
    <p:sldId id="274" r:id="rId20"/>
    <p:sldId id="277" r:id="rId21"/>
    <p:sldId id="272" r:id="rId22"/>
    <p:sldId id="276" r:id="rId23"/>
    <p:sldId id="278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8" autoAdjust="0"/>
    <p:restoredTop sz="91167" autoAdjust="0"/>
  </p:normalViewPr>
  <p:slideViewPr>
    <p:cSldViewPr>
      <p:cViewPr>
        <p:scale>
          <a:sx n="75" d="100"/>
          <a:sy n="75" d="100"/>
        </p:scale>
        <p:origin x="-29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ran\Downloads\Calculations2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SG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SG"/>
              <a:t>Amplitude vs Frequency</a:t>
            </a:r>
          </a:p>
        </c:rich>
      </c:tx>
      <c:layout>
        <c:manualLayout>
          <c:xMode val="edge"/>
          <c:yMode val="edge"/>
          <c:x val="0.32376445961121231"/>
          <c:y val="2.69608488454753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673069105532788"/>
          <c:y val="0.12009832667529943"/>
          <c:w val="0.7910698126461152"/>
          <c:h val="0.671570234878205"/>
        </c:manualLayout>
      </c:layout>
      <c:scatterChart>
        <c:scatterStyle val="lineMarker"/>
        <c:ser>
          <c:idx val="0"/>
          <c:order val="0"/>
          <c:tx>
            <c:v>Theory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Sheet1!$D$2:$D$102</c:f>
              <c:numCache>
                <c:formatCode>General</c:formatCode>
                <c:ptCount val="101"/>
                <c:pt idx="0">
                  <c:v>60</c:v>
                </c:pt>
                <c:pt idx="1">
                  <c:v>60.05</c:v>
                </c:pt>
                <c:pt idx="2">
                  <c:v>60.1</c:v>
                </c:pt>
                <c:pt idx="3">
                  <c:v>60.15</c:v>
                </c:pt>
                <c:pt idx="4">
                  <c:v>60.2</c:v>
                </c:pt>
                <c:pt idx="5">
                  <c:v>60.25</c:v>
                </c:pt>
                <c:pt idx="6">
                  <c:v>60.3</c:v>
                </c:pt>
                <c:pt idx="7">
                  <c:v>60.349999999999994</c:v>
                </c:pt>
                <c:pt idx="8">
                  <c:v>60.4</c:v>
                </c:pt>
                <c:pt idx="9">
                  <c:v>60.449999999999996</c:v>
                </c:pt>
                <c:pt idx="10">
                  <c:v>60.5</c:v>
                </c:pt>
                <c:pt idx="11">
                  <c:v>60.55</c:v>
                </c:pt>
                <c:pt idx="12">
                  <c:v>60.6</c:v>
                </c:pt>
                <c:pt idx="13">
                  <c:v>60.65</c:v>
                </c:pt>
                <c:pt idx="14">
                  <c:v>60.7</c:v>
                </c:pt>
                <c:pt idx="15">
                  <c:v>60.75</c:v>
                </c:pt>
                <c:pt idx="16">
                  <c:v>60.8</c:v>
                </c:pt>
                <c:pt idx="17">
                  <c:v>60.849999999999994</c:v>
                </c:pt>
                <c:pt idx="18">
                  <c:v>60.899999999999906</c:v>
                </c:pt>
                <c:pt idx="19">
                  <c:v>60.949999999999903</c:v>
                </c:pt>
                <c:pt idx="20">
                  <c:v>60.999999999999908</c:v>
                </c:pt>
                <c:pt idx="21">
                  <c:v>61.049999999999905</c:v>
                </c:pt>
                <c:pt idx="22">
                  <c:v>61.099999999999909</c:v>
                </c:pt>
                <c:pt idx="23">
                  <c:v>61.149999999999906</c:v>
                </c:pt>
                <c:pt idx="24">
                  <c:v>61.19999999999991</c:v>
                </c:pt>
                <c:pt idx="25">
                  <c:v>61.249999999999908</c:v>
                </c:pt>
                <c:pt idx="26">
                  <c:v>61.299999999999912</c:v>
                </c:pt>
                <c:pt idx="27">
                  <c:v>61.349999999999902</c:v>
                </c:pt>
                <c:pt idx="28">
                  <c:v>61.399999999999906</c:v>
                </c:pt>
                <c:pt idx="29">
                  <c:v>61.449999999999903</c:v>
                </c:pt>
                <c:pt idx="30">
                  <c:v>61.499999999999908</c:v>
                </c:pt>
                <c:pt idx="31">
                  <c:v>61.549999999999905</c:v>
                </c:pt>
                <c:pt idx="32">
                  <c:v>61.599999999999909</c:v>
                </c:pt>
                <c:pt idx="33">
                  <c:v>61.649999999999906</c:v>
                </c:pt>
                <c:pt idx="34">
                  <c:v>61.69999999999991</c:v>
                </c:pt>
                <c:pt idx="35">
                  <c:v>61.749999999999908</c:v>
                </c:pt>
                <c:pt idx="36">
                  <c:v>61.799999999999912</c:v>
                </c:pt>
                <c:pt idx="37">
                  <c:v>61.849999999999902</c:v>
                </c:pt>
                <c:pt idx="38">
                  <c:v>61.899999999999906</c:v>
                </c:pt>
                <c:pt idx="39">
                  <c:v>61.949999999999903</c:v>
                </c:pt>
                <c:pt idx="40">
                  <c:v>61.999999999999908</c:v>
                </c:pt>
                <c:pt idx="41">
                  <c:v>62.049999999999905</c:v>
                </c:pt>
                <c:pt idx="42">
                  <c:v>62.099999999999909</c:v>
                </c:pt>
                <c:pt idx="43">
                  <c:v>62.149999999999906</c:v>
                </c:pt>
                <c:pt idx="44">
                  <c:v>62.19999999999991</c:v>
                </c:pt>
                <c:pt idx="45">
                  <c:v>62.249999999999908</c:v>
                </c:pt>
                <c:pt idx="46">
                  <c:v>62.299999999999912</c:v>
                </c:pt>
                <c:pt idx="47">
                  <c:v>62.349999999999902</c:v>
                </c:pt>
                <c:pt idx="48">
                  <c:v>62.399999999999906</c:v>
                </c:pt>
                <c:pt idx="49">
                  <c:v>62.449999999999903</c:v>
                </c:pt>
                <c:pt idx="50">
                  <c:v>62.499999999999908</c:v>
                </c:pt>
                <c:pt idx="51">
                  <c:v>62.549999999999905</c:v>
                </c:pt>
                <c:pt idx="52">
                  <c:v>62.599999999999909</c:v>
                </c:pt>
                <c:pt idx="53">
                  <c:v>62.649999999999807</c:v>
                </c:pt>
                <c:pt idx="54">
                  <c:v>62.699999999999811</c:v>
                </c:pt>
                <c:pt idx="55">
                  <c:v>62.749999999999808</c:v>
                </c:pt>
                <c:pt idx="56">
                  <c:v>62.799999999999812</c:v>
                </c:pt>
                <c:pt idx="57">
                  <c:v>62.849999999999802</c:v>
                </c:pt>
                <c:pt idx="58">
                  <c:v>62.899999999999807</c:v>
                </c:pt>
                <c:pt idx="59">
                  <c:v>62.949999999999804</c:v>
                </c:pt>
                <c:pt idx="60">
                  <c:v>62.999999999999808</c:v>
                </c:pt>
                <c:pt idx="61">
                  <c:v>63.049999999999805</c:v>
                </c:pt>
                <c:pt idx="62">
                  <c:v>63.09999999999981</c:v>
                </c:pt>
                <c:pt idx="63">
                  <c:v>63.149999999999807</c:v>
                </c:pt>
                <c:pt idx="64">
                  <c:v>63.199999999999811</c:v>
                </c:pt>
                <c:pt idx="65">
                  <c:v>63.249999999999808</c:v>
                </c:pt>
                <c:pt idx="66">
                  <c:v>63.299999999999812</c:v>
                </c:pt>
                <c:pt idx="67">
                  <c:v>63.349999999999802</c:v>
                </c:pt>
                <c:pt idx="68">
                  <c:v>63.399999999999807</c:v>
                </c:pt>
                <c:pt idx="69">
                  <c:v>63.449999999999804</c:v>
                </c:pt>
                <c:pt idx="70">
                  <c:v>63.499999999999808</c:v>
                </c:pt>
                <c:pt idx="71">
                  <c:v>63.549999999999805</c:v>
                </c:pt>
                <c:pt idx="72">
                  <c:v>63.59999999999981</c:v>
                </c:pt>
                <c:pt idx="73">
                  <c:v>63.649999999999807</c:v>
                </c:pt>
                <c:pt idx="74">
                  <c:v>63.699999999999811</c:v>
                </c:pt>
                <c:pt idx="75">
                  <c:v>63.749999999999808</c:v>
                </c:pt>
                <c:pt idx="76">
                  <c:v>63.799999999999812</c:v>
                </c:pt>
                <c:pt idx="77">
                  <c:v>63.849999999999802</c:v>
                </c:pt>
                <c:pt idx="78">
                  <c:v>63.899999999999807</c:v>
                </c:pt>
                <c:pt idx="79">
                  <c:v>63.949999999999804</c:v>
                </c:pt>
                <c:pt idx="80">
                  <c:v>63.999999999999808</c:v>
                </c:pt>
                <c:pt idx="81">
                  <c:v>64.049999999999812</c:v>
                </c:pt>
                <c:pt idx="82">
                  <c:v>64.099999999999795</c:v>
                </c:pt>
                <c:pt idx="83">
                  <c:v>64.149999999999807</c:v>
                </c:pt>
                <c:pt idx="84">
                  <c:v>64.199999999999804</c:v>
                </c:pt>
                <c:pt idx="85">
                  <c:v>64.249999999999815</c:v>
                </c:pt>
                <c:pt idx="86">
                  <c:v>64.299999999999812</c:v>
                </c:pt>
                <c:pt idx="87">
                  <c:v>64.349999999999795</c:v>
                </c:pt>
                <c:pt idx="88">
                  <c:v>64.399999999999693</c:v>
                </c:pt>
                <c:pt idx="89">
                  <c:v>64.449999999999719</c:v>
                </c:pt>
                <c:pt idx="90">
                  <c:v>64.499999999999716</c:v>
                </c:pt>
                <c:pt idx="91">
                  <c:v>64.549999999999713</c:v>
                </c:pt>
                <c:pt idx="92">
                  <c:v>64.599999999999696</c:v>
                </c:pt>
                <c:pt idx="93">
                  <c:v>64.649999999999693</c:v>
                </c:pt>
                <c:pt idx="94">
                  <c:v>64.699999999999704</c:v>
                </c:pt>
                <c:pt idx="95">
                  <c:v>64.749999999999716</c:v>
                </c:pt>
                <c:pt idx="96">
                  <c:v>64.799999999999713</c:v>
                </c:pt>
                <c:pt idx="97">
                  <c:v>64.849999999999696</c:v>
                </c:pt>
                <c:pt idx="98">
                  <c:v>64.899999999999693</c:v>
                </c:pt>
                <c:pt idx="99">
                  <c:v>64.949999999999719</c:v>
                </c:pt>
                <c:pt idx="100">
                  <c:v>64.999999999999716</c:v>
                </c:pt>
              </c:numCache>
            </c:numRef>
          </c:xVal>
          <c:yVal>
            <c:numRef>
              <c:f>Sheet1!$I$2:$I$102</c:f>
              <c:numCache>
                <c:formatCode>General</c:formatCode>
                <c:ptCount val="101"/>
                <c:pt idx="0">
                  <c:v>3.0503973873937859E-5</c:v>
                </c:pt>
                <c:pt idx="1">
                  <c:v>3.0515799179653195E-5</c:v>
                </c:pt>
                <c:pt idx="2">
                  <c:v>3.0528203278491794E-5</c:v>
                </c:pt>
                <c:pt idx="3">
                  <c:v>3.0541229712224372E-5</c:v>
                </c:pt>
                <c:pt idx="4">
                  <c:v>3.0554926501974078E-5</c:v>
                </c:pt>
                <c:pt idx="5">
                  <c:v>3.0569346739374692E-5</c:v>
                </c:pt>
                <c:pt idx="6">
                  <c:v>3.0584549273877017E-5</c:v>
                </c:pt>
                <c:pt idx="7">
                  <c:v>3.0600599514953989E-5</c:v>
                </c:pt>
                <c:pt idx="8">
                  <c:v>3.0617570372252963E-5</c:v>
                </c:pt>
                <c:pt idx="9">
                  <c:v>3.0635543362182939E-5</c:v>
                </c:pt>
                <c:pt idx="10">
                  <c:v>3.065460991635138E-5</c:v>
                </c:pt>
                <c:pt idx="11">
                  <c:v>3.067487293614594E-5</c:v>
                </c:pt>
                <c:pt idx="12">
                  <c:v>3.0696448649223721E-5</c:v>
                </c:pt>
                <c:pt idx="13">
                  <c:v>3.0719468838587475E-5</c:v>
                </c:pt>
                <c:pt idx="14">
                  <c:v>3.0744083534490539E-5</c:v>
                </c:pt>
                <c:pt idx="15">
                  <c:v>3.0770464285280427E-5</c:v>
                </c:pt>
                <c:pt idx="16">
                  <c:v>3.0798808157812276E-5</c:v>
                </c:pt>
                <c:pt idx="17">
                  <c:v>3.0829342664571088E-5</c:v>
                </c:pt>
                <c:pt idx="18">
                  <c:v>3.0862331877950716E-5</c:v>
                </c:pt>
                <c:pt idx="19">
                  <c:v>3.089808407926814E-5</c:v>
                </c:pt>
                <c:pt idx="20">
                  <c:v>3.0936961411433283E-5</c:v>
                </c:pt>
                <c:pt idx="21">
                  <c:v>3.0979392175356903E-5</c:v>
                </c:pt>
                <c:pt idx="22">
                  <c:v>3.1025886654953988E-5</c:v>
                </c:pt>
                <c:pt idx="23">
                  <c:v>3.1077057710929305E-5</c:v>
                </c:pt>
                <c:pt idx="24">
                  <c:v>3.1133647907793072E-5</c:v>
                </c:pt>
                <c:pt idx="25">
                  <c:v>3.1196565725919118E-5</c:v>
                </c:pt>
                <c:pt idx="26">
                  <c:v>3.1266934616217645E-5</c:v>
                </c:pt>
                <c:pt idx="27">
                  <c:v>3.1346160541516144E-5</c:v>
                </c:pt>
                <c:pt idx="28">
                  <c:v>3.1436026671349267E-5</c:v>
                </c:pt>
                <c:pt idx="29">
                  <c:v>3.1538828869578403E-5</c:v>
                </c:pt>
                <c:pt idx="30">
                  <c:v>3.1657574041576818E-5</c:v>
                </c:pt>
                <c:pt idx="31">
                  <c:v>3.1796278176041248E-5</c:v>
                </c:pt>
                <c:pt idx="32">
                  <c:v>3.1960427803017775E-5</c:v>
                </c:pt>
                <c:pt idx="33">
                  <c:v>3.2157719731395526E-5</c:v>
                </c:pt>
                <c:pt idx="34">
                  <c:v>3.2399296291745654E-5</c:v>
                </c:pt>
                <c:pt idx="35">
                  <c:v>3.2701910863993969E-5</c:v>
                </c:pt>
                <c:pt idx="36">
                  <c:v>3.3091955255224496E-5</c:v>
                </c:pt>
                <c:pt idx="37">
                  <c:v>3.3613518729087894E-5</c:v>
                </c:pt>
                <c:pt idx="38">
                  <c:v>3.4346091675141436E-5</c:v>
                </c:pt>
                <c:pt idx="39">
                  <c:v>3.5448550922676216E-5</c:v>
                </c:pt>
                <c:pt idx="40">
                  <c:v>3.7288686593765335E-5</c:v>
                </c:pt>
                <c:pt idx="41">
                  <c:v>4.0931593250300655E-5</c:v>
                </c:pt>
                <c:pt idx="42">
                  <c:v>5.0717572540502424E-5</c:v>
                </c:pt>
                <c:pt idx="43">
                  <c:v>6.7292579401174492E-5</c:v>
                </c:pt>
                <c:pt idx="44">
                  <c:v>4.6791674174330728E-5</c:v>
                </c:pt>
                <c:pt idx="45">
                  <c:v>3.9612186256854483E-5</c:v>
                </c:pt>
                <c:pt idx="46">
                  <c:v>3.665785906062898E-5</c:v>
                </c:pt>
                <c:pt idx="47">
                  <c:v>3.5078927697447553E-5</c:v>
                </c:pt>
                <c:pt idx="48">
                  <c:v>3.4101166740543476E-5</c:v>
                </c:pt>
                <c:pt idx="49">
                  <c:v>3.3437366667679324E-5</c:v>
                </c:pt>
                <c:pt idx="50">
                  <c:v>3.2957628327331181E-5</c:v>
                </c:pt>
                <c:pt idx="51">
                  <c:v>3.2594875049186241E-5</c:v>
                </c:pt>
                <c:pt idx="52">
                  <c:v>3.2311037452994424E-5</c:v>
                </c:pt>
                <c:pt idx="53">
                  <c:v>3.2082925134524721E-5</c:v>
                </c:pt>
                <c:pt idx="54">
                  <c:v>3.1895613069774206E-5</c:v>
                </c:pt>
                <c:pt idx="55">
                  <c:v>3.173906412035209E-5</c:v>
                </c:pt>
                <c:pt idx="56">
                  <c:v>3.160628118234473E-5</c:v>
                </c:pt>
                <c:pt idx="57">
                  <c:v>3.1492238082801408E-5</c:v>
                </c:pt>
                <c:pt idx="58">
                  <c:v>3.1393231711953413E-5</c:v>
                </c:pt>
                <c:pt idx="59">
                  <c:v>3.130647380127154E-5</c:v>
                </c:pt>
                <c:pt idx="60">
                  <c:v>3.1229824986092456E-5</c:v>
                </c:pt>
                <c:pt idx="61">
                  <c:v>3.1161616497026913E-5</c:v>
                </c:pt>
                <c:pt idx="62">
                  <c:v>3.1100527560577455E-5</c:v>
                </c:pt>
                <c:pt idx="63">
                  <c:v>3.1045499215229009E-5</c:v>
                </c:pt>
                <c:pt idx="64">
                  <c:v>3.0995672523272698E-5</c:v>
                </c:pt>
                <c:pt idx="65">
                  <c:v>3.0950343487225547E-5</c:v>
                </c:pt>
                <c:pt idx="66">
                  <c:v>3.0908929630653906E-5</c:v>
                </c:pt>
                <c:pt idx="67">
                  <c:v>3.0870944868947807E-5</c:v>
                </c:pt>
                <c:pt idx="68">
                  <c:v>3.0835980366722487E-5</c:v>
                </c:pt>
                <c:pt idx="69">
                  <c:v>3.0803689781833895E-5</c:v>
                </c:pt>
                <c:pt idx="70">
                  <c:v>3.077377776663854E-5</c:v>
                </c:pt>
                <c:pt idx="71">
                  <c:v>3.0745990917580857E-5</c:v>
                </c:pt>
                <c:pt idx="72">
                  <c:v>3.0720110585872657E-5</c:v>
                </c:pt>
                <c:pt idx="73">
                  <c:v>3.0695947117640598E-5</c:v>
                </c:pt>
                <c:pt idx="74">
                  <c:v>3.0673335202634078E-5</c:v>
                </c:pt>
                <c:pt idx="75">
                  <c:v>3.0652130090348735E-5</c:v>
                </c:pt>
                <c:pt idx="76">
                  <c:v>3.0632204490556277E-5</c:v>
                </c:pt>
                <c:pt idx="77">
                  <c:v>3.0613446018061643E-5</c:v>
                </c:pt>
                <c:pt idx="78">
                  <c:v>3.0595755073385057E-5</c:v>
                </c:pt>
                <c:pt idx="79">
                  <c:v>3.0579043075014008E-5</c:v>
                </c:pt>
                <c:pt idx="80">
                  <c:v>3.0563230977021335E-5</c:v>
                </c:pt>
                <c:pt idx="81">
                  <c:v>3.0548248019719284E-5</c:v>
                </c:pt>
                <c:pt idx="82">
                  <c:v>3.0534030671704688E-5</c:v>
                </c:pt>
                <c:pt idx="83">
                  <c:v>3.0520521729943921E-5</c:v>
                </c:pt>
                <c:pt idx="84">
                  <c:v>3.0507669551025999E-5</c:v>
                </c:pt>
                <c:pt idx="85">
                  <c:v>3.0495427391809638E-5</c:v>
                </c:pt>
                <c:pt idx="86">
                  <c:v>3.0483752841725171E-5</c:v>
                </c:pt>
                <c:pt idx="87">
                  <c:v>3.0472607332204759E-5</c:v>
                </c:pt>
                <c:pt idx="88">
                  <c:v>3.0461955711287479E-5</c:v>
                </c:pt>
                <c:pt idx="89">
                  <c:v>3.0451765873516496E-5</c:v>
                </c:pt>
                <c:pt idx="90">
                  <c:v>3.0442008436922609E-5</c:v>
                </c:pt>
                <c:pt idx="91">
                  <c:v>3.043265646025027E-5</c:v>
                </c:pt>
                <c:pt idx="92">
                  <c:v>3.042368519469653E-5</c:v>
                </c:pt>
                <c:pt idx="93">
                  <c:v>3.0415071865346779E-5</c:v>
                </c:pt>
                <c:pt idx="94">
                  <c:v>3.040679547824408E-5</c:v>
                </c:pt>
                <c:pt idx="95">
                  <c:v>3.0398836649652135E-5</c:v>
                </c:pt>
                <c:pt idx="96">
                  <c:v>3.0391177454589703E-5</c:v>
                </c:pt>
                <c:pt idx="97">
                  <c:v>3.0383801292145348E-5</c:v>
                </c:pt>
                <c:pt idx="98">
                  <c:v>3.0376692765443591E-5</c:v>
                </c:pt>
                <c:pt idx="99">
                  <c:v>3.0369837574435671E-5</c:v>
                </c:pt>
                <c:pt idx="100">
                  <c:v>3.0363222419944818E-5</c:v>
                </c:pt>
              </c:numCache>
            </c:numRef>
          </c:yVal>
          <c:smooth val="1"/>
        </c:ser>
        <c:ser>
          <c:idx val="1"/>
          <c:order val="1"/>
          <c:tx>
            <c:v>Data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plus>
              <c:numRef>
                <c:f>Sheet1!$N$2:$N$22</c:f>
                <c:numCache>
                  <c:formatCode>General</c:formatCode>
                  <c:ptCount val="21"/>
                  <c:pt idx="0">
                    <c:v>1.5000000000000005E-6</c:v>
                  </c:pt>
                  <c:pt idx="1">
                    <c:v>1.5000000000000005E-6</c:v>
                  </c:pt>
                  <c:pt idx="2">
                    <c:v>1.7500000000000006E-6</c:v>
                  </c:pt>
                  <c:pt idx="3">
                    <c:v>1.7500000000000006E-6</c:v>
                  </c:pt>
                  <c:pt idx="4">
                    <c:v>1.8000000000000001E-6</c:v>
                  </c:pt>
                  <c:pt idx="5">
                    <c:v>1.8250000000000005E-6</c:v>
                  </c:pt>
                  <c:pt idx="6">
                    <c:v>1.8750000000000005E-6</c:v>
                  </c:pt>
                  <c:pt idx="7">
                    <c:v>1.9000000000000009E-6</c:v>
                  </c:pt>
                  <c:pt idx="8">
                    <c:v>1.9200000000000011E-6</c:v>
                  </c:pt>
                  <c:pt idx="9">
                    <c:v>1.9200000000000011E-6</c:v>
                  </c:pt>
                  <c:pt idx="10">
                    <c:v>1.9150000000000003E-6</c:v>
                  </c:pt>
                  <c:pt idx="11">
                    <c:v>1.9250000000000011E-6</c:v>
                  </c:pt>
                  <c:pt idx="12">
                    <c:v>1.9050000000000006E-6</c:v>
                  </c:pt>
                  <c:pt idx="13">
                    <c:v>1.9050000000000006E-6</c:v>
                  </c:pt>
                  <c:pt idx="14">
                    <c:v>1.9050000000000006E-6</c:v>
                  </c:pt>
                  <c:pt idx="15">
                    <c:v>1.8950000000000007E-6</c:v>
                  </c:pt>
                  <c:pt idx="16">
                    <c:v>1.8800000000000008E-6</c:v>
                  </c:pt>
                  <c:pt idx="17">
                    <c:v>1.8800000000000008E-6</c:v>
                  </c:pt>
                  <c:pt idx="18">
                    <c:v>1.6500000000000007E-6</c:v>
                  </c:pt>
                  <c:pt idx="19">
                    <c:v>1.4500000000000001E-6</c:v>
                  </c:pt>
                  <c:pt idx="20">
                    <c:v>1.3750000000000004E-6</c:v>
                  </c:pt>
                </c:numCache>
              </c:numRef>
            </c:plus>
            <c:minus>
              <c:numRef>
                <c:f>Sheet1!$N$2:$N$22</c:f>
                <c:numCache>
                  <c:formatCode>General</c:formatCode>
                  <c:ptCount val="21"/>
                  <c:pt idx="0">
                    <c:v>1.5000000000000005E-6</c:v>
                  </c:pt>
                  <c:pt idx="1">
                    <c:v>1.5000000000000005E-6</c:v>
                  </c:pt>
                  <c:pt idx="2">
                    <c:v>1.7500000000000006E-6</c:v>
                  </c:pt>
                  <c:pt idx="3">
                    <c:v>1.7500000000000006E-6</c:v>
                  </c:pt>
                  <c:pt idx="4">
                    <c:v>1.8000000000000001E-6</c:v>
                  </c:pt>
                  <c:pt idx="5">
                    <c:v>1.8250000000000005E-6</c:v>
                  </c:pt>
                  <c:pt idx="6">
                    <c:v>1.8750000000000005E-6</c:v>
                  </c:pt>
                  <c:pt idx="7">
                    <c:v>1.9000000000000009E-6</c:v>
                  </c:pt>
                  <c:pt idx="8">
                    <c:v>1.9200000000000011E-6</c:v>
                  </c:pt>
                  <c:pt idx="9">
                    <c:v>1.9200000000000011E-6</c:v>
                  </c:pt>
                  <c:pt idx="10">
                    <c:v>1.9150000000000003E-6</c:v>
                  </c:pt>
                  <c:pt idx="11">
                    <c:v>1.9250000000000011E-6</c:v>
                  </c:pt>
                  <c:pt idx="12">
                    <c:v>1.9050000000000006E-6</c:v>
                  </c:pt>
                  <c:pt idx="13">
                    <c:v>1.9050000000000006E-6</c:v>
                  </c:pt>
                  <c:pt idx="14">
                    <c:v>1.9050000000000006E-6</c:v>
                  </c:pt>
                  <c:pt idx="15">
                    <c:v>1.8950000000000007E-6</c:v>
                  </c:pt>
                  <c:pt idx="16">
                    <c:v>1.8800000000000008E-6</c:v>
                  </c:pt>
                  <c:pt idx="17">
                    <c:v>1.8800000000000008E-6</c:v>
                  </c:pt>
                  <c:pt idx="18">
                    <c:v>1.6500000000000007E-6</c:v>
                  </c:pt>
                  <c:pt idx="19">
                    <c:v>1.4500000000000001E-6</c:v>
                  </c:pt>
                  <c:pt idx="20">
                    <c:v>1.3750000000000004E-6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Sheet1!$J$2:$J$22</c:f>
              <c:numCache>
                <c:formatCode>General</c:formatCode>
                <c:ptCount val="21"/>
                <c:pt idx="0">
                  <c:v>61.8</c:v>
                </c:pt>
                <c:pt idx="1">
                  <c:v>61.849999999999994</c:v>
                </c:pt>
                <c:pt idx="2">
                  <c:v>61.9</c:v>
                </c:pt>
                <c:pt idx="3">
                  <c:v>61.92</c:v>
                </c:pt>
                <c:pt idx="4">
                  <c:v>61.94</c:v>
                </c:pt>
                <c:pt idx="5">
                  <c:v>61.96</c:v>
                </c:pt>
                <c:pt idx="6">
                  <c:v>61.98</c:v>
                </c:pt>
                <c:pt idx="7">
                  <c:v>62</c:v>
                </c:pt>
                <c:pt idx="8">
                  <c:v>62.02</c:v>
                </c:pt>
                <c:pt idx="9">
                  <c:v>62.04</c:v>
                </c:pt>
                <c:pt idx="10">
                  <c:v>62.06</c:v>
                </c:pt>
                <c:pt idx="11">
                  <c:v>62.08</c:v>
                </c:pt>
                <c:pt idx="12">
                  <c:v>62.1</c:v>
                </c:pt>
                <c:pt idx="13">
                  <c:v>62.120000000000005</c:v>
                </c:pt>
                <c:pt idx="14">
                  <c:v>62.14</c:v>
                </c:pt>
                <c:pt idx="15">
                  <c:v>62.160000000000004</c:v>
                </c:pt>
                <c:pt idx="16">
                  <c:v>62.17</c:v>
                </c:pt>
                <c:pt idx="17">
                  <c:v>62.18</c:v>
                </c:pt>
                <c:pt idx="18">
                  <c:v>62.190000000000005</c:v>
                </c:pt>
                <c:pt idx="19">
                  <c:v>62.2</c:v>
                </c:pt>
                <c:pt idx="20">
                  <c:v>62.220000000000006</c:v>
                </c:pt>
              </c:numCache>
            </c:numRef>
          </c:xVal>
          <c:yVal>
            <c:numRef>
              <c:f>Sheet1!$L$2:$L$22</c:f>
              <c:numCache>
                <c:formatCode>General</c:formatCode>
                <c:ptCount val="21"/>
                <c:pt idx="0">
                  <c:v>3.3080000000000002E-5</c:v>
                </c:pt>
                <c:pt idx="1">
                  <c:v>3.3830000000000006E-5</c:v>
                </c:pt>
                <c:pt idx="2">
                  <c:v>3.4590000000000013E-5</c:v>
                </c:pt>
                <c:pt idx="3">
                  <c:v>3.6090000000000009E-5</c:v>
                </c:pt>
                <c:pt idx="4">
                  <c:v>4.2110000000000015E-5</c:v>
                </c:pt>
                <c:pt idx="5">
                  <c:v>4.2480000000000013E-5</c:v>
                </c:pt>
                <c:pt idx="6">
                  <c:v>4.3610000000000011E-5</c:v>
                </c:pt>
                <c:pt idx="7">
                  <c:v>4.5110000000000014E-5</c:v>
                </c:pt>
                <c:pt idx="8">
                  <c:v>4.5890000000000016E-5</c:v>
                </c:pt>
                <c:pt idx="9">
                  <c:v>4.642000000000002E-5</c:v>
                </c:pt>
                <c:pt idx="10">
                  <c:v>4.5860000000000005E-5</c:v>
                </c:pt>
                <c:pt idx="11">
                  <c:v>4.8120000000000007E-5</c:v>
                </c:pt>
                <c:pt idx="12">
                  <c:v>5.2630000000000016E-5</c:v>
                </c:pt>
                <c:pt idx="13">
                  <c:v>6.0150000000000025E-5</c:v>
                </c:pt>
                <c:pt idx="14">
                  <c:v>6.0150000000000025E-5</c:v>
                </c:pt>
                <c:pt idx="15">
                  <c:v>6.5790000000000032E-5</c:v>
                </c:pt>
                <c:pt idx="16">
                  <c:v>6.1650000000000021E-5</c:v>
                </c:pt>
                <c:pt idx="17">
                  <c:v>5.8600000000000008E-5</c:v>
                </c:pt>
                <c:pt idx="18">
                  <c:v>5.1130000000000007E-5</c:v>
                </c:pt>
                <c:pt idx="19">
                  <c:v>4.5110000000000014E-5</c:v>
                </c:pt>
                <c:pt idx="20">
                  <c:v>4.1350000000000002E-5</c:v>
                </c:pt>
              </c:numCache>
            </c:numRef>
          </c:yVal>
          <c:smooth val="1"/>
        </c:ser>
        <c:axId val="52712576"/>
        <c:axId val="54796672"/>
      </c:scatterChart>
      <c:valAx>
        <c:axId val="52712576"/>
        <c:scaling>
          <c:orientation val="minMax"/>
          <c:max val="62.5"/>
          <c:min val="61.8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SG"/>
                  <a:t>frequency (Hz)</a:t>
                </a:r>
              </a:p>
            </c:rich>
          </c:tx>
          <c:layout>
            <c:manualLayout>
              <c:xMode val="edge"/>
              <c:yMode val="edge"/>
              <c:x val="0.46730535303490262"/>
              <c:y val="0.8676491355725718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796672"/>
        <c:crosses val="autoZero"/>
        <c:crossBetween val="midCat"/>
      </c:valAx>
      <c:valAx>
        <c:axId val="5479667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SG"/>
                  <a:t>Amplitude (m)</a:t>
                </a:r>
              </a:p>
            </c:rich>
          </c:tx>
          <c:layout>
            <c:manualLayout>
              <c:xMode val="edge"/>
              <c:yMode val="edge"/>
              <c:x val="2.3923482237281666E-2"/>
              <c:y val="0.34313807621514131"/>
            </c:manualLayout>
          </c:layout>
          <c:spPr>
            <a:noFill/>
            <a:ln w="25400">
              <a:noFill/>
            </a:ln>
          </c:spPr>
        </c:title>
        <c:numFmt formatCode="0.E+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712576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002746-27B0-4AB5-8CDE-28586AB4E4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C240C-3FC1-4659-A6C3-13AFF80CD965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0B4F9-DBBF-449B-B1A1-6EB35C76670B}" type="slidenum">
              <a:rPr lang="en-US"/>
              <a:pPr/>
              <a:t>2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8536D-D9F0-47A8-ADC7-C8E022B3AC9A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E7A78-6ADB-4CAA-BECE-DF42B2548F4C}" type="slidenum">
              <a:rPr lang="en-US"/>
              <a:pPr/>
              <a:t>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6F100-3E80-40CA-BCF9-4D0E538A5788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36B61-80D4-400B-9C66-590BAD1A01EA}" type="slidenum">
              <a:rPr lang="en-US"/>
              <a:pPr/>
              <a:t>6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31294-8FFA-4431-BB1D-52329C3F9908}" type="slidenum">
              <a:rPr lang="en-US"/>
              <a:pPr/>
              <a:t>7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2746-27B0-4AB5-8CDE-28586AB4E47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2746-27B0-4AB5-8CDE-28586AB4E47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D9D2-AD9B-4A99-9F76-2D0041C157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05EC-80A6-4428-B107-9C667C1F5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SG" smtClean="0"/>
              <a:t>UConn Mentor Connection 2010, Varan Satchi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B7A-9E55-4714-A3B9-FAD7573BC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0600-FEDE-4DD9-958E-770D3695B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6CA7-ECDA-4607-9941-1B3083655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84025-351B-459A-9A25-D801AB3DA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5A32-7221-4692-8A1C-5B76373AF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364A-845D-43C7-ADF7-30D62D667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CAE5-D851-4F6B-BC64-BB6C48DB3C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SG" smtClean="0"/>
              <a:t>UConn Mentor Connection 2010, Varan Satchi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224DCC4-ADAF-4639-BCE9-A0733ED37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SG" smtClean="0"/>
              <a:t>UConn Mentor Connection 2010, Varan Satchi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5D18B09-D10A-4F51-A2F6-E7C05D97F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r>
              <a:rPr lang="en-US" sz="5400" dirty="0">
                <a:solidFill>
                  <a:schemeClr val="accent2"/>
                </a:solidFill>
                <a:latin typeface="Copperplate Gothic Bold" pitchFamily="34" charset="0"/>
              </a:rPr>
              <a:t>Nuclear Physics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4572000"/>
            <a:ext cx="8153400" cy="1752600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  <a:latin typeface="Copperplate Gothic Bold" pitchFamily="34" charset="0"/>
              </a:rPr>
              <a:t>Varan Satchithanandan</a:t>
            </a:r>
          </a:p>
          <a:p>
            <a:r>
              <a:rPr lang="en-US" sz="3600" dirty="0">
                <a:solidFill>
                  <a:schemeClr val="accent2"/>
                </a:solidFill>
                <a:latin typeface="Copperplate Gothic Bold" pitchFamily="34" charset="0"/>
              </a:rPr>
              <a:t>Mentor: </a:t>
            </a:r>
            <a:r>
              <a:rPr lang="en-US" sz="3600" dirty="0" smtClean="0">
                <a:solidFill>
                  <a:schemeClr val="accent2"/>
                </a:solidFill>
                <a:latin typeface="Copperplate Gothic Bold" pitchFamily="34" charset="0"/>
              </a:rPr>
              <a:t>Dr. </a:t>
            </a:r>
            <a:r>
              <a:rPr lang="en-US" sz="3600" dirty="0">
                <a:solidFill>
                  <a:schemeClr val="accent2"/>
                </a:solidFill>
                <a:latin typeface="Copperplate Gothic Bold" pitchFamily="34" charset="0"/>
              </a:rPr>
              <a:t>Richard Jones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Force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 interactions result in the decay of massive quarks and leptons</a:t>
            </a:r>
          </a:p>
          <a:p>
            <a:r>
              <a:rPr lang="en-US" dirty="0" smtClean="0"/>
              <a:t>carrier particles are </a:t>
            </a:r>
            <a:r>
              <a:rPr lang="pl-PL" b="1" dirty="0" smtClean="0"/>
              <a:t>W</a:t>
            </a:r>
            <a:r>
              <a:rPr lang="pl-PL" b="1" baseline="30000" dirty="0" smtClean="0"/>
              <a:t>+</a:t>
            </a:r>
            <a:r>
              <a:rPr lang="pl-PL" dirty="0" smtClean="0"/>
              <a:t>,</a:t>
            </a:r>
            <a:r>
              <a:rPr lang="pl-PL" b="1" dirty="0" smtClean="0"/>
              <a:t> W</a:t>
            </a:r>
            <a:r>
              <a:rPr lang="pl-PL" b="1" baseline="30000" dirty="0" smtClean="0"/>
              <a:t>-</a:t>
            </a:r>
            <a:r>
              <a:rPr lang="pl-PL" dirty="0" smtClean="0"/>
              <a:t>,</a:t>
            </a:r>
            <a:r>
              <a:rPr lang="pl-PL" b="1" dirty="0" smtClean="0"/>
              <a:t> </a:t>
            </a:r>
            <a:r>
              <a:rPr lang="pl-PL" dirty="0" smtClean="0"/>
              <a:t>and</a:t>
            </a:r>
            <a:r>
              <a:rPr lang="pl-PL" b="1" dirty="0" smtClean="0"/>
              <a:t> Z</a:t>
            </a:r>
            <a:endParaRPr lang="en-S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  <p:pic>
        <p:nvPicPr>
          <p:cNvPr id="16386" name="Picture 2" descr="http://www.particleadventure.org/images/page-elements/nodec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645024"/>
            <a:ext cx="1800200" cy="2676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Electroweak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Model has united weak and electromagnetic force</a:t>
            </a:r>
          </a:p>
          <a:p>
            <a:r>
              <a:rPr lang="en-US" dirty="0" smtClean="0"/>
              <a:t>at short distances the attraction is roughly equivalent</a:t>
            </a:r>
          </a:p>
          <a:p>
            <a:r>
              <a:rPr lang="en-US" dirty="0" smtClean="0"/>
              <a:t>same under high energy–short distance scale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 does not explain</a:t>
            </a:r>
          </a:p>
          <a:p>
            <a:r>
              <a:rPr lang="en-US" dirty="0" smtClean="0"/>
              <a:t>physicists searching for the </a:t>
            </a:r>
            <a:r>
              <a:rPr lang="en-US" b="1" dirty="0" smtClean="0"/>
              <a:t>graviton</a:t>
            </a:r>
          </a:p>
          <a:p>
            <a:r>
              <a:rPr lang="en-US" dirty="0" smtClean="0"/>
              <a:t>force is very small – almost negligible</a:t>
            </a:r>
          </a:p>
          <a:p>
            <a:endParaRPr lang="en-SG" dirty="0"/>
          </a:p>
        </p:txBody>
      </p:sp>
      <p:pic>
        <p:nvPicPr>
          <p:cNvPr id="35842" name="Picture 2" descr="http://www.ts4.com/Quotes/Pictures/SirIsaacNew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429000"/>
            <a:ext cx="2522212" cy="314096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GlueX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exciting </a:t>
            </a:r>
            <a:r>
              <a:rPr lang="en-US" dirty="0" err="1" smtClean="0"/>
              <a:t>gluonic</a:t>
            </a:r>
            <a:r>
              <a:rPr lang="en-US" dirty="0" smtClean="0"/>
              <a:t> field generating exotic mesons</a:t>
            </a:r>
          </a:p>
          <a:p>
            <a:r>
              <a:rPr lang="en-US" dirty="0" smtClean="0"/>
              <a:t>understanding the principle of confinement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  <p:pic>
        <p:nvPicPr>
          <p:cNvPr id="1026" name="Picture 2" descr="http://dustbunny.physics.indiana.edu/HallD/GlueX/Physics_files/dropped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77072"/>
            <a:ext cx="4101096" cy="1330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8918" name="Picture 6" descr="http://www-meg.phys.cmu.edu/williams/images/glu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7143750" cy="447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: Introduction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5191"/>
            <a:ext cx="8496944" cy="4625609"/>
          </a:xfrm>
        </p:spPr>
        <p:txBody>
          <a:bodyPr/>
          <a:lstStyle/>
          <a:p>
            <a:r>
              <a:rPr lang="en-US" dirty="0" smtClean="0"/>
              <a:t>translated: braking radiation</a:t>
            </a:r>
          </a:p>
          <a:p>
            <a:r>
              <a:rPr lang="en-US" dirty="0" smtClean="0"/>
              <a:t>produced by acceleration of charged particle after deflection from another charged particle</a:t>
            </a:r>
          </a:p>
          <a:p>
            <a:endParaRPr lang="en-US" dirty="0" smtClean="0"/>
          </a:p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7624" t="46655" r="50000" b="31553"/>
          <a:stretch>
            <a:fillRect/>
          </a:stretch>
        </p:blipFill>
        <p:spPr bwMode="auto">
          <a:xfrm>
            <a:off x="2339752" y="3789040"/>
            <a:ext cx="3816424" cy="232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Coherent </a:t>
            </a:r>
            <a:r>
              <a:rPr lang="en-US" dirty="0" err="1" smtClean="0"/>
              <a:t>Bremsstrahlung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coherent: multiple particles of the same field involved in a process</a:t>
            </a:r>
          </a:p>
          <a:p>
            <a:r>
              <a:rPr lang="en-US" dirty="0" smtClean="0"/>
              <a:t>two requirements:</a:t>
            </a:r>
          </a:p>
          <a:p>
            <a:pPr lvl="1"/>
            <a:r>
              <a:rPr lang="en-US" dirty="0" smtClean="0"/>
              <a:t>multiple atoms</a:t>
            </a:r>
          </a:p>
          <a:p>
            <a:pPr lvl="1"/>
            <a:r>
              <a:rPr lang="en-US" dirty="0" smtClean="0"/>
              <a:t>correct angle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Photon Beam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polarization</a:t>
            </a:r>
          </a:p>
          <a:p>
            <a:pPr lvl="1"/>
            <a:r>
              <a:rPr lang="en-US" dirty="0" smtClean="0"/>
              <a:t>electromagnetic field perpendicular to wave</a:t>
            </a:r>
          </a:p>
          <a:p>
            <a:r>
              <a:rPr lang="en-US" dirty="0" smtClean="0"/>
              <a:t>high energy </a:t>
            </a:r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bility to take individual photons at high energy</a:t>
            </a:r>
          </a:p>
          <a:p>
            <a:pPr lvl="1"/>
            <a:r>
              <a:rPr lang="en-US" dirty="0" smtClean="0"/>
              <a:t>p</a:t>
            </a:r>
            <a:r>
              <a:rPr lang="en-US" dirty="0" smtClean="0"/>
              <a:t>roperty of detector</a:t>
            </a:r>
            <a:endParaRPr lang="en-US" dirty="0" smtClean="0"/>
          </a:p>
          <a:p>
            <a:r>
              <a:rPr lang="en-US" dirty="0" smtClean="0"/>
              <a:t>low background radiation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 descr="http://t3.gstatic.com/images?q=tbn:ANd9GcQ6_6EQp3gUYYOZ_CyQ0GklPEiOjJ8TIhbzFOwDgNZuLQHNq_Y&amp;t=1&amp;usg=__31TGZsyQAcuEZYUFMP5r74A9hA4="/>
          <p:cNvPicPr>
            <a:picLocks noChangeAspect="1" noChangeArrowheads="1"/>
          </p:cNvPicPr>
          <p:nvPr/>
        </p:nvPicPr>
        <p:blipFill>
          <a:blip r:embed="rId2" cstate="print"/>
          <a:srcRect l="2273" t="10909" r="2273" b="10000"/>
          <a:stretch>
            <a:fillRect/>
          </a:stretch>
        </p:blipFill>
        <p:spPr bwMode="auto">
          <a:xfrm>
            <a:off x="5436096" y="4581128"/>
            <a:ext cx="302433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Reciprocal Lattice Vectors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arrangement of crystalline points</a:t>
            </a:r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293096"/>
            <a:ext cx="2133972" cy="213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Methods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Compton Scattering</a:t>
            </a:r>
          </a:p>
          <a:p>
            <a:pPr lvl="1"/>
            <a:r>
              <a:rPr lang="en-US" dirty="0" smtClean="0"/>
              <a:t>ideal polarization</a:t>
            </a:r>
          </a:p>
          <a:p>
            <a:pPr lvl="1"/>
            <a:r>
              <a:rPr lang="en-US" dirty="0" smtClean="0"/>
              <a:t>little background radiation</a:t>
            </a:r>
            <a:endParaRPr lang="en-SG" dirty="0" smtClean="0"/>
          </a:p>
          <a:p>
            <a:r>
              <a:rPr lang="en-US" dirty="0" err="1" smtClean="0"/>
              <a:t>Bremsstrahlung</a:t>
            </a:r>
            <a:endParaRPr lang="en-US" dirty="0" smtClean="0"/>
          </a:p>
          <a:p>
            <a:pPr lvl="1"/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flux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2" name="Picture 2" descr="File:Compton-scattering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2813138" cy="194421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7624" t="46655" r="50000" b="31553"/>
          <a:stretch>
            <a:fillRect/>
          </a:stretch>
        </p:blipFill>
        <p:spPr bwMode="auto">
          <a:xfrm>
            <a:off x="3851920" y="3861048"/>
            <a:ext cx="3456384" cy="210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Standard Model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5191"/>
            <a:ext cx="8712968" cy="4822161"/>
          </a:xfrm>
        </p:spPr>
        <p:txBody>
          <a:bodyPr>
            <a:normAutofit/>
          </a:bodyPr>
          <a:lstStyle/>
          <a:p>
            <a:r>
              <a:rPr lang="en-US" sz="2800" dirty="0"/>
              <a:t>explains what the world is and what holds it together</a:t>
            </a:r>
          </a:p>
          <a:p>
            <a:r>
              <a:rPr lang="en-US" sz="2800" dirty="0"/>
              <a:t>consists of:</a:t>
            </a:r>
          </a:p>
          <a:p>
            <a:pPr lvl="1"/>
            <a:r>
              <a:rPr lang="en-US" sz="2400" dirty="0"/>
              <a:t>6 </a:t>
            </a:r>
            <a:r>
              <a:rPr lang="en-US" sz="2400" b="1" dirty="0" smtClean="0"/>
              <a:t>quarks</a:t>
            </a:r>
            <a:endParaRPr lang="en-US" sz="2400" b="1" dirty="0"/>
          </a:p>
          <a:p>
            <a:pPr lvl="1"/>
            <a:r>
              <a:rPr lang="en-US" sz="2400" dirty="0"/>
              <a:t>6 </a:t>
            </a:r>
            <a:r>
              <a:rPr lang="en-US" sz="2400" b="1" dirty="0" smtClean="0"/>
              <a:t>leptons</a:t>
            </a:r>
            <a:endParaRPr lang="en-US" sz="2400" b="1" dirty="0"/>
          </a:p>
          <a:p>
            <a:pPr lvl="1"/>
            <a:r>
              <a:rPr lang="en-US" sz="2400" b="1" dirty="0" smtClean="0"/>
              <a:t>force carrier particles</a:t>
            </a:r>
          </a:p>
          <a:p>
            <a:r>
              <a:rPr lang="en-US" sz="2800" dirty="0" smtClean="0"/>
              <a:t>two types of elementary particles</a:t>
            </a:r>
          </a:p>
          <a:p>
            <a:pPr lvl="1"/>
            <a:r>
              <a:rPr lang="en-US" sz="2400" b="1" dirty="0" smtClean="0"/>
              <a:t>fermions</a:t>
            </a:r>
            <a:r>
              <a:rPr lang="en-US" sz="2400" dirty="0" smtClean="0"/>
              <a:t> and </a:t>
            </a:r>
            <a:r>
              <a:rPr lang="en-US" sz="2400" b="1" dirty="0" smtClean="0"/>
              <a:t>bosons</a:t>
            </a:r>
          </a:p>
          <a:p>
            <a:pPr lvl="2"/>
            <a:r>
              <a:rPr lang="en-US" sz="2000" dirty="0" smtClean="0"/>
              <a:t>F: obey Pauli Exclusion and have half integer spin</a:t>
            </a:r>
          </a:p>
          <a:p>
            <a:pPr lvl="2"/>
            <a:r>
              <a:rPr lang="en-US" sz="2000" dirty="0" smtClean="0"/>
              <a:t>B: do not obey and have integer spin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9458" name="Picture 2" descr="http://www.particleadventure.org/images/page-elements/atom.gif"/>
          <p:cNvPicPr>
            <a:picLocks noChangeAspect="1" noChangeArrowheads="1"/>
          </p:cNvPicPr>
          <p:nvPr/>
        </p:nvPicPr>
        <p:blipFill>
          <a:blip r:embed="rId3" cstate="print"/>
          <a:srcRect l="5491" t="5491" r="5700" b="5700"/>
          <a:stretch>
            <a:fillRect/>
          </a:stretch>
        </p:blipFill>
        <p:spPr bwMode="auto">
          <a:xfrm>
            <a:off x="5940152" y="2348880"/>
            <a:ext cx="2592288" cy="259228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Coherent </a:t>
            </a:r>
            <a:r>
              <a:rPr lang="en-US" dirty="0" err="1" smtClean="0"/>
              <a:t>Bremsstrahlung</a:t>
            </a:r>
            <a:r>
              <a:rPr lang="en-US" dirty="0" smtClean="0"/>
              <a:t> </a:t>
            </a:r>
            <a:r>
              <a:rPr lang="en-US" dirty="0" err="1" smtClean="0"/>
              <a:t>Cot’d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increases flux of photons</a:t>
            </a:r>
          </a:p>
          <a:p>
            <a:r>
              <a:rPr lang="en-US" dirty="0" smtClean="0"/>
              <a:t>low background radiation</a:t>
            </a:r>
          </a:p>
          <a:p>
            <a:r>
              <a:rPr lang="en-US" dirty="0" smtClean="0"/>
              <a:t>linear polarization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8750" t="27000" r="30000" b="12000"/>
          <a:stretch>
            <a:fillRect/>
          </a:stretch>
        </p:blipFill>
        <p:spPr bwMode="auto">
          <a:xfrm>
            <a:off x="4932040" y="3140968"/>
            <a:ext cx="3456384" cy="319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Part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crystal is mounted by carbon fiber wires</a:t>
            </a:r>
          </a:p>
          <a:p>
            <a:r>
              <a:rPr lang="en-US" dirty="0" smtClean="0"/>
              <a:t>resonance frequency determined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284984"/>
            <a:ext cx="2448272" cy="283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Vibrating String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resonant frequency</a:t>
            </a:r>
          </a:p>
          <a:p>
            <a:pPr lvl="1"/>
            <a:r>
              <a:rPr lang="en-US" dirty="0" smtClean="0"/>
              <a:t>tendency to oscillate with a larger amplitude</a:t>
            </a:r>
          </a:p>
          <a:p>
            <a:r>
              <a:rPr lang="en-US" dirty="0" smtClean="0"/>
              <a:t>base must be stable</a:t>
            </a:r>
          </a:p>
          <a:p>
            <a:pPr lvl="1"/>
            <a:r>
              <a:rPr lang="en-US" dirty="0" smtClean="0"/>
              <a:t>calculate tension of wires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 descr="equation(4).png"/>
          <p:cNvPicPr>
            <a:picLocks noChangeAspect="1"/>
          </p:cNvPicPr>
          <p:nvPr/>
        </p:nvPicPr>
        <p:blipFill>
          <a:blip r:embed="rId2" cstate="print"/>
          <a:srcRect t="-256"/>
          <a:stretch>
            <a:fillRect/>
          </a:stretch>
        </p:blipFill>
        <p:spPr>
          <a:xfrm>
            <a:off x="899592" y="3933056"/>
            <a:ext cx="3315085" cy="243728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Content Placeholder 66" descr="CodeCogsEq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221088"/>
            <a:ext cx="3780639" cy="2229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vs. Data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619672" y="2060848"/>
          <a:ext cx="6048672" cy="4102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review</a:t>
            </a:r>
          </a:p>
          <a:p>
            <a:pPr lvl="1"/>
            <a:r>
              <a:rPr lang="en-US" dirty="0" smtClean="0"/>
              <a:t>Standard Model</a:t>
            </a:r>
          </a:p>
          <a:p>
            <a:pPr lvl="1"/>
            <a:r>
              <a:rPr lang="en-US" dirty="0" smtClean="0"/>
              <a:t>mathematical concepts</a:t>
            </a:r>
          </a:p>
          <a:p>
            <a:pPr lvl="1"/>
            <a:r>
              <a:rPr lang="en-US" dirty="0" err="1" smtClean="0"/>
              <a:t>GlueX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Copperplate Gothic Bold" pitchFamily="34" charset="0"/>
              </a:rPr>
              <a:t>Quarks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556792"/>
            <a:ext cx="7772400" cy="4114800"/>
          </a:xfrm>
        </p:spPr>
        <p:txBody>
          <a:bodyPr/>
          <a:lstStyle/>
          <a:p>
            <a:r>
              <a:rPr lang="en-US" sz="2800" dirty="0"/>
              <a:t>compose protons and </a:t>
            </a:r>
            <a:r>
              <a:rPr lang="en-US" sz="2800" dirty="0" smtClean="0"/>
              <a:t>neutrons</a:t>
            </a:r>
          </a:p>
          <a:p>
            <a:r>
              <a:rPr lang="en-US" sz="2800" dirty="0" smtClean="0"/>
              <a:t>quarks also have color charge</a:t>
            </a:r>
          </a:p>
          <a:p>
            <a:r>
              <a:rPr lang="en-US" sz="2800" dirty="0" smtClean="0"/>
              <a:t>3 quarks in a group = </a:t>
            </a:r>
            <a:r>
              <a:rPr lang="en-US" sz="2800" b="1" dirty="0" smtClean="0"/>
              <a:t>baryon</a:t>
            </a:r>
          </a:p>
          <a:p>
            <a:r>
              <a:rPr lang="en-US" sz="2800" dirty="0" smtClean="0"/>
              <a:t>1 quark plus 1 anti-quark= </a:t>
            </a:r>
            <a:r>
              <a:rPr lang="en-US" sz="2800" b="1" dirty="0" smtClean="0"/>
              <a:t>meson</a:t>
            </a:r>
          </a:p>
          <a:p>
            <a:pPr>
              <a:buFontTx/>
              <a:buNone/>
            </a:pPr>
            <a:endParaRPr lang="en-US" sz="2400" dirty="0"/>
          </a:p>
        </p:txBody>
      </p:sp>
      <p:graphicFrame>
        <p:nvGraphicFramePr>
          <p:cNvPr id="4163" name="Group 67"/>
          <p:cNvGraphicFramePr>
            <a:graphicFrameLocks noGrp="1"/>
          </p:cNvGraphicFramePr>
          <p:nvPr/>
        </p:nvGraphicFramePr>
        <p:xfrm>
          <a:off x="755576" y="3717032"/>
          <a:ext cx="7696200" cy="2709863"/>
        </p:xfrm>
        <a:graphic>
          <a:graphicData uri="http://schemas.openxmlformats.org/drawingml/2006/table">
            <a:tbl>
              <a:tblPr/>
              <a:tblGrid>
                <a:gridCol w="2565400"/>
                <a:gridCol w="2565400"/>
                <a:gridCol w="2565400"/>
              </a:tblGrid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2/3 + charge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2/3 + 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2/3 + 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Down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1/3 – charge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Bottom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1/3 – 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Strange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1/3 – 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  <p:pic>
        <p:nvPicPr>
          <p:cNvPr id="20482" name="Picture 2" descr="http://www.particleadventure.org/images/page-elements/baryon.jpg"/>
          <p:cNvPicPr>
            <a:picLocks noChangeAspect="1" noChangeArrowheads="1"/>
          </p:cNvPicPr>
          <p:nvPr/>
        </p:nvPicPr>
        <p:blipFill>
          <a:blip r:embed="rId3" cstate="print"/>
          <a:srcRect l="25627" r="23120"/>
          <a:stretch>
            <a:fillRect/>
          </a:stretch>
        </p:blipFill>
        <p:spPr bwMode="auto">
          <a:xfrm>
            <a:off x="5508104" y="2420888"/>
            <a:ext cx="1152128" cy="600076"/>
          </a:xfrm>
          <a:prstGeom prst="rect">
            <a:avLst/>
          </a:prstGeom>
          <a:noFill/>
        </p:spPr>
      </p:pic>
      <p:pic>
        <p:nvPicPr>
          <p:cNvPr id="20484" name="Picture 4" descr="http://www.particleadventure.org/images/page-elements/meson.jpg"/>
          <p:cNvPicPr>
            <a:picLocks noChangeAspect="1" noChangeArrowheads="1"/>
          </p:cNvPicPr>
          <p:nvPr/>
        </p:nvPicPr>
        <p:blipFill>
          <a:blip r:embed="rId4" cstate="print"/>
          <a:srcRect l="28830" r="29526"/>
          <a:stretch>
            <a:fillRect/>
          </a:stretch>
        </p:blipFill>
        <p:spPr bwMode="auto">
          <a:xfrm>
            <a:off x="6156176" y="2996952"/>
            <a:ext cx="936104" cy="60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Leptons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3 have charge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electron </a:t>
            </a:r>
            <a:r>
              <a:rPr lang="en-US" b="1" dirty="0"/>
              <a:t>(</a:t>
            </a:r>
            <a:r>
              <a:rPr lang="en-US" b="1" dirty="0" smtClean="0"/>
              <a:t>e)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muon </a:t>
            </a:r>
            <a:r>
              <a:rPr lang="en-US" b="1" dirty="0" smtClean="0"/>
              <a:t>(</a:t>
            </a:r>
            <a:r>
              <a:rPr lang="en-US" b="1" dirty="0" smtClean="0">
                <a:cs typeface="Times New Roman" pitchFamily="18" charset="0"/>
              </a:rPr>
              <a:t>μ)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tau </a:t>
            </a:r>
            <a:r>
              <a:rPr lang="en-US" b="1" dirty="0"/>
              <a:t>(</a:t>
            </a:r>
            <a:r>
              <a:rPr lang="en-US" b="1" dirty="0">
                <a:cs typeface="Times New Roman" pitchFamily="18" charset="0"/>
              </a:rPr>
              <a:t>τ</a:t>
            </a:r>
            <a:r>
              <a:rPr lang="en-US" b="1" dirty="0" smtClean="0">
                <a:cs typeface="Times New Roman" pitchFamily="18" charset="0"/>
              </a:rPr>
              <a:t>)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dirty="0" smtClean="0"/>
              <a:t>3 </a:t>
            </a:r>
            <a:r>
              <a:rPr lang="en-US" dirty="0"/>
              <a:t>do not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electron neutrino </a:t>
            </a:r>
            <a:r>
              <a:rPr lang="en-US" b="1" dirty="0"/>
              <a:t>(</a:t>
            </a:r>
            <a:r>
              <a:rPr lang="en-US" b="1" dirty="0" err="1" smtClean="0">
                <a:cs typeface="Times New Roman" pitchFamily="18" charset="0"/>
              </a:rPr>
              <a:t>ν</a:t>
            </a:r>
            <a:r>
              <a:rPr lang="en-US" b="1" baseline="-25000" dirty="0" err="1" smtClean="0"/>
              <a:t>e</a:t>
            </a:r>
            <a:r>
              <a:rPr lang="en-US" b="1" dirty="0" smtClean="0"/>
              <a:t>)</a:t>
            </a:r>
            <a:endParaRPr lang="en-US" b="1" baseline="-25000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muon neutrino </a:t>
            </a:r>
            <a:r>
              <a:rPr lang="en-US" b="1" dirty="0"/>
              <a:t>(</a:t>
            </a:r>
            <a:r>
              <a:rPr lang="en-US" b="1" dirty="0" err="1">
                <a:cs typeface="Times New Roman" pitchFamily="18" charset="0"/>
              </a:rPr>
              <a:t>ν</a:t>
            </a:r>
            <a:r>
              <a:rPr lang="en-US" b="1" baseline="-25000" dirty="0" err="1">
                <a:cs typeface="Times New Roman" pitchFamily="18" charset="0"/>
              </a:rPr>
              <a:t>μ</a:t>
            </a:r>
            <a:r>
              <a:rPr lang="en-US" b="1" dirty="0">
                <a:cs typeface="Times New Roman" pitchFamily="18" charset="0"/>
              </a:rPr>
              <a:t>)</a:t>
            </a:r>
            <a:r>
              <a:rPr lang="en-US" b="1" dirty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tau neutrino </a:t>
            </a:r>
            <a:r>
              <a:rPr lang="en-US" b="1" dirty="0" smtClean="0"/>
              <a:t>(</a:t>
            </a:r>
            <a:r>
              <a:rPr lang="en-US" b="1" dirty="0" err="1" smtClean="0">
                <a:cs typeface="Times New Roman" pitchFamily="18" charset="0"/>
              </a:rPr>
              <a:t>ν</a:t>
            </a:r>
            <a:r>
              <a:rPr lang="en-US" b="1" baseline="-25000" dirty="0" err="1" smtClean="0">
                <a:cs typeface="Times New Roman" pitchFamily="18" charset="0"/>
              </a:rPr>
              <a:t>τ</a:t>
            </a:r>
            <a:r>
              <a:rPr lang="en-US" b="1" dirty="0" smtClean="0">
                <a:cs typeface="Times New Roman" pitchFamily="18" charset="0"/>
              </a:rPr>
              <a:t>)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15362" name="Picture 2" descr="http://www.particleadventure.org/images/page-elements/muondec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0604"/>
            <a:ext cx="4478132" cy="224533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pperplate Gothic Bold" pitchFamily="34" charset="0"/>
              </a:rPr>
              <a:t>Anti-Matter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every particle of matter has a corresponding anti particle</a:t>
            </a:r>
          </a:p>
          <a:p>
            <a:r>
              <a:rPr lang="en-US" sz="2800" dirty="0"/>
              <a:t>they look and behave just like their opposites except in charge</a:t>
            </a:r>
          </a:p>
          <a:p>
            <a:pPr lvl="1"/>
            <a:r>
              <a:rPr lang="en-US" dirty="0"/>
              <a:t>e.g. protons (+) antiprotons </a:t>
            </a:r>
            <a:r>
              <a:rPr lang="en-US" dirty="0" smtClean="0"/>
              <a:t>(–)</a:t>
            </a:r>
            <a:endParaRPr lang="en-US" dirty="0"/>
          </a:p>
        </p:txBody>
      </p:sp>
      <p:pic>
        <p:nvPicPr>
          <p:cNvPr id="13314" name="Picture 2" descr="http://www.particleadventure.org/images/page-elements/annhilate.jpg"/>
          <p:cNvPicPr>
            <a:picLocks noChangeAspect="1" noChangeArrowheads="1"/>
          </p:cNvPicPr>
          <p:nvPr/>
        </p:nvPicPr>
        <p:blipFill>
          <a:blip r:embed="rId3" cstate="print"/>
          <a:srcRect l="1512" t="3421" r="1721" b="4219"/>
          <a:stretch>
            <a:fillRect/>
          </a:stretch>
        </p:blipFill>
        <p:spPr bwMode="auto">
          <a:xfrm>
            <a:off x="2339752" y="4293096"/>
            <a:ext cx="4608512" cy="194421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pperplate Gothic Bold" pitchFamily="34" charset="0"/>
              </a:rPr>
              <a:t>Force Carrier Particles: A Background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305800" cy="4114800"/>
          </a:xfrm>
        </p:spPr>
        <p:txBody>
          <a:bodyPr/>
          <a:lstStyle/>
          <a:p>
            <a:r>
              <a:rPr lang="en-US" sz="2800" dirty="0"/>
              <a:t>four fundamental </a:t>
            </a:r>
            <a:r>
              <a:rPr lang="en-US" sz="2800" i="1" dirty="0"/>
              <a:t>interactions</a:t>
            </a:r>
            <a:r>
              <a:rPr lang="en-US" sz="2800" dirty="0"/>
              <a:t> between particles</a:t>
            </a:r>
          </a:p>
          <a:p>
            <a:pPr lvl="1"/>
            <a:r>
              <a:rPr lang="en-US" sz="2400" dirty="0"/>
              <a:t>gravity</a:t>
            </a:r>
          </a:p>
          <a:p>
            <a:pPr lvl="1"/>
            <a:r>
              <a:rPr lang="en-US" sz="2400" dirty="0"/>
              <a:t>electromagnetic</a:t>
            </a:r>
          </a:p>
          <a:p>
            <a:pPr lvl="1"/>
            <a:r>
              <a:rPr lang="en-US" sz="2400" dirty="0"/>
              <a:t>strong</a:t>
            </a:r>
          </a:p>
          <a:p>
            <a:pPr lvl="1"/>
            <a:r>
              <a:rPr lang="en-US" sz="2400" dirty="0"/>
              <a:t>weak</a:t>
            </a:r>
          </a:p>
          <a:p>
            <a:r>
              <a:rPr lang="en-US" sz="2800" dirty="0"/>
              <a:t>a </a:t>
            </a:r>
            <a:r>
              <a:rPr lang="en-US" sz="2800" i="1" dirty="0"/>
              <a:t>force</a:t>
            </a:r>
            <a:r>
              <a:rPr lang="en-US" sz="2800" dirty="0"/>
              <a:t> is </a:t>
            </a:r>
            <a:r>
              <a:rPr lang="en-US" sz="2800" dirty="0" smtClean="0"/>
              <a:t>a consequence of interactions between force particles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  <p:pic>
        <p:nvPicPr>
          <p:cNvPr id="6" name="Picture 2" descr="http://upload.wikimedia.org/wikipedia/commons/2/23/Latin_F.png"/>
          <p:cNvPicPr>
            <a:picLocks noChangeAspect="1" noChangeArrowheads="1"/>
          </p:cNvPicPr>
          <p:nvPr/>
        </p:nvPicPr>
        <p:blipFill>
          <a:blip r:embed="rId3" cstate="print"/>
          <a:srcRect r="43016" b="62018"/>
          <a:stretch>
            <a:fillRect/>
          </a:stretch>
        </p:blipFill>
        <p:spPr bwMode="auto">
          <a:xfrm>
            <a:off x="6228184" y="4941168"/>
            <a:ext cx="1399237" cy="1588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pperplate Gothic Bold" pitchFamily="34" charset="0"/>
              </a:rPr>
              <a:t>Electromagnetism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causes opposite </a:t>
            </a:r>
            <a:r>
              <a:rPr lang="en-US" sz="2800" dirty="0" smtClean="0"/>
              <a:t>electrical charges </a:t>
            </a:r>
            <a:r>
              <a:rPr lang="en-US" sz="2800" dirty="0"/>
              <a:t>to attract and same charges to repel</a:t>
            </a:r>
          </a:p>
          <a:p>
            <a:pPr lvl="1"/>
            <a:r>
              <a:rPr lang="en-US" sz="2400" dirty="0"/>
              <a:t>allows different atoms to bind together</a:t>
            </a:r>
          </a:p>
          <a:p>
            <a:pPr lvl="2"/>
            <a:r>
              <a:rPr lang="en-US" sz="2000" dirty="0"/>
              <a:t>residual electromagnetic force</a:t>
            </a:r>
          </a:p>
          <a:p>
            <a:r>
              <a:rPr lang="en-US" sz="2800" dirty="0"/>
              <a:t>carrier particle is the </a:t>
            </a:r>
            <a:r>
              <a:rPr lang="en-US" sz="2800" b="1" dirty="0"/>
              <a:t>photon (</a:t>
            </a:r>
            <a:r>
              <a:rPr lang="el-GR" sz="2800" b="1" dirty="0"/>
              <a:t>γ</a:t>
            </a:r>
            <a:r>
              <a:rPr lang="en-US" sz="2800" b="1" dirty="0"/>
              <a:t>)</a:t>
            </a:r>
          </a:p>
          <a:p>
            <a:pPr lvl="1"/>
            <a:r>
              <a:rPr lang="en-US" sz="2400" dirty="0"/>
              <a:t>zero mass</a:t>
            </a:r>
          </a:p>
          <a:p>
            <a:pPr lvl="1"/>
            <a:r>
              <a:rPr lang="en-US" sz="2400" dirty="0"/>
              <a:t>travel at light </a:t>
            </a:r>
            <a:r>
              <a:rPr lang="en-US" sz="2400" dirty="0" smtClean="0"/>
              <a:t>speed</a:t>
            </a:r>
          </a:p>
          <a:p>
            <a:pPr lvl="1"/>
            <a:r>
              <a:rPr lang="en-US" sz="2400" dirty="0" smtClean="0"/>
              <a:t>makes up electromagnetic spectrum</a:t>
            </a:r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err="1" smtClean="0"/>
              <a:t>UConn</a:t>
            </a:r>
            <a:r>
              <a:rPr lang="en-SG" dirty="0" smtClean="0"/>
              <a:t> Mentor Connection 2010, Varan Satchi</a:t>
            </a:r>
            <a:endParaRPr lang="en-US" dirty="0"/>
          </a:p>
        </p:txBody>
      </p:sp>
      <p:pic>
        <p:nvPicPr>
          <p:cNvPr id="20482" name="Picture 2" descr="http://thewayofit.com/blog/wordpress/wp-content/uploads/2009/06/spectrum3.jpg"/>
          <p:cNvPicPr>
            <a:picLocks noChangeAspect="1" noChangeArrowheads="1"/>
          </p:cNvPicPr>
          <p:nvPr/>
        </p:nvPicPr>
        <p:blipFill>
          <a:blip r:embed="rId3" cstate="print"/>
          <a:srcRect b="58886"/>
          <a:stretch>
            <a:fillRect/>
          </a:stretch>
        </p:blipFill>
        <p:spPr bwMode="auto">
          <a:xfrm>
            <a:off x="1403648" y="5445224"/>
            <a:ext cx="6346676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Force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holds quarks together to form hadrons</a:t>
            </a:r>
          </a:p>
          <a:p>
            <a:r>
              <a:rPr lang="en-US" dirty="0" smtClean="0"/>
              <a:t>very powerful</a:t>
            </a:r>
          </a:p>
          <a:p>
            <a:r>
              <a:rPr lang="en-US" dirty="0" smtClean="0"/>
              <a:t>carrier particle is the </a:t>
            </a:r>
            <a:r>
              <a:rPr lang="en-US" b="1" dirty="0" smtClean="0"/>
              <a:t>gluon (g)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  <p:pic>
        <p:nvPicPr>
          <p:cNvPr id="18434" name="Picture 2" descr="http://geofrik.files.wordpress.com/2009/01/reality_glu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933056"/>
            <a:ext cx="3028950" cy="2066925"/>
          </a:xfrm>
          <a:prstGeom prst="rect">
            <a:avLst/>
          </a:prstGeom>
          <a:noFill/>
        </p:spPr>
      </p:pic>
      <p:pic>
        <p:nvPicPr>
          <p:cNvPr id="7" name="Picture 4" descr="http://hadron.physics.fsu.edu/~crede/IMAGES/panels-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89040"/>
            <a:ext cx="2286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Charge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quarks have both electromagnetic charge as well as </a:t>
            </a:r>
            <a:r>
              <a:rPr lang="en-US" b="1" dirty="0" smtClean="0"/>
              <a:t>color charge</a:t>
            </a:r>
          </a:p>
          <a:p>
            <a:r>
              <a:rPr lang="en-US" dirty="0" smtClean="0"/>
              <a:t>gluons have color charge as well</a:t>
            </a:r>
          </a:p>
          <a:p>
            <a:r>
              <a:rPr lang="en-US" dirty="0" smtClean="0"/>
              <a:t>color charged particles exchange gluons in interactions</a:t>
            </a:r>
          </a:p>
          <a:p>
            <a:endParaRPr lang="en-SG" dirty="0"/>
          </a:p>
        </p:txBody>
      </p:sp>
      <p:pic>
        <p:nvPicPr>
          <p:cNvPr id="18434" name="Picture 2" descr="http://www.particleadventure.org/images/page-elements/color_an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653136"/>
            <a:ext cx="4257675" cy="1600200"/>
          </a:xfrm>
          <a:prstGeom prst="rect">
            <a:avLst/>
          </a:prstGeom>
          <a:noFill/>
        </p:spPr>
      </p:pic>
      <p:pic>
        <p:nvPicPr>
          <p:cNvPr id="18436" name="Picture 4" descr="http://www.particleadventure.org/images/page-elements/color_car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93096"/>
            <a:ext cx="2000250" cy="227647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C4DB-A7F2-4962-B031-81D57B14C8C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UConn Mentor Connection 2010, Varan Satchi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3632</TotalTime>
  <Words>690</Words>
  <Application>Microsoft Office PowerPoint</Application>
  <PresentationFormat>On-screen Show (4:3)</PresentationFormat>
  <Paragraphs>184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Module</vt:lpstr>
      <vt:lpstr>Nuclear Physics</vt:lpstr>
      <vt:lpstr>Standard Model</vt:lpstr>
      <vt:lpstr>Quarks</vt:lpstr>
      <vt:lpstr>Leptons</vt:lpstr>
      <vt:lpstr>Anti-Matter</vt:lpstr>
      <vt:lpstr>Force Carrier Particles: A Background</vt:lpstr>
      <vt:lpstr>Electromagnetism</vt:lpstr>
      <vt:lpstr>Strong Force</vt:lpstr>
      <vt:lpstr>Color Charge</vt:lpstr>
      <vt:lpstr>Weak Force</vt:lpstr>
      <vt:lpstr>Electroweak</vt:lpstr>
      <vt:lpstr>Gravity</vt:lpstr>
      <vt:lpstr>GlueX</vt:lpstr>
      <vt:lpstr>Process</vt:lpstr>
      <vt:lpstr>Bremsstrahlung: Introduction</vt:lpstr>
      <vt:lpstr>Coherent Bremsstrahlung</vt:lpstr>
      <vt:lpstr>Criteria for Photon Beam</vt:lpstr>
      <vt:lpstr>Reciprocal Lattice Vectors</vt:lpstr>
      <vt:lpstr>Possible Methods</vt:lpstr>
      <vt:lpstr>Coherent Bremsstrahlung Cot’d</vt:lpstr>
      <vt:lpstr>Our Part</vt:lpstr>
      <vt:lpstr>Vibrating String</vt:lpstr>
      <vt:lpstr>Theory vs. Data</vt:lpstr>
      <vt:lpstr>Conclusion</vt:lpstr>
    </vt:vector>
  </TitlesOfParts>
  <Company>University of Connecticut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Physics</dc:title>
  <dc:creator>Guest</dc:creator>
  <cp:lastModifiedBy>Varan Satchithanandan</cp:lastModifiedBy>
  <cp:revision>238</cp:revision>
  <dcterms:created xsi:type="dcterms:W3CDTF">2010-07-16T15:19:28Z</dcterms:created>
  <dcterms:modified xsi:type="dcterms:W3CDTF">2010-07-29T19:58:06Z</dcterms:modified>
</cp:coreProperties>
</file>