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Quantum Chromodynamics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0">
                <a:latin typeface="Alegreya"/>
                <a:ea typeface="Alegreya"/>
                <a:cs typeface="Alegreya"/>
                <a:sym typeface="Alegreya"/>
              </a:rPr>
              <a:t>Suki Hyman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Elements of organization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By arranging	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these two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elements one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can create all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Hadrons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allowed by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the Quark Model 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09537" x="2983162"/>
            <a:ext cy="3506925" cx="3177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Baryons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Octet: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Lightest Baryons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Decuplet: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Heavier Baryons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21375" x="2100675"/>
            <a:ext cy="1552575" cx="32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044550" x="2594250"/>
            <a:ext cy="1925024" cx="26635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Mesons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Meson Octet: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		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82425" x="3000375"/>
            <a:ext cy="2515449" cx="49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Next?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Experiments are being done to try to detect these exotic states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GlueX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CERN’s LHCb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Japan-Belle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COSY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etc.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/>
        </p:nvSpPr>
        <p:spPr>
          <a:xfrm>
            <a:off y="1885950" x="274320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60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Remember Quarks?</a:t>
            </a:r>
          </a:p>
        </p:txBody>
      </p:sp>
      <p:pic>
        <p:nvPicPr>
          <p:cNvPr id="46" name="Shape 46"/>
          <p:cNvPicPr preferRelativeResize="0"/>
          <p:nvPr/>
        </p:nvPicPr>
        <p:blipFill rotWithShape="1">
          <a:blip r:embed="rId3"/>
          <a:srcRect t="1185" b="0" r="18599" l="0"/>
          <a:stretch/>
        </p:blipFill>
        <p:spPr>
          <a:xfrm>
            <a:off y="1162050" x="2442210"/>
            <a:ext cy="3881649" cx="42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y="1492875" x="615950"/>
            <a:ext cy="1215600" cx="17204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87DE9"/>
          </a:solidFill>
          <a:ln w="2857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y="1162050" x="6748325"/>
            <a:ext cy="1554000" cx="18230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y="1795875" x="794450"/>
            <a:ext cy="457200" cx="1363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Matter Particles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y="2786300" x="763497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latin typeface="Alegreya"/>
                <a:ea typeface="Alegreya"/>
                <a:cs typeface="Alegreya"/>
                <a:sym typeface="Alegreya"/>
              </a:rPr>
              <a:t>Force Carrier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2874275" x="159350"/>
            <a:ext cy="457200" cx="2177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latin typeface="Alegreya"/>
                <a:ea typeface="Alegreya"/>
                <a:cs typeface="Alegreya"/>
                <a:sym typeface="Alegreya"/>
              </a:rPr>
              <a:t>“Three quarks for muster Mark”</a:t>
            </a:r>
          </a:p>
          <a:p>
            <a:pPr indent="457200">
              <a:spcBef>
                <a:spcPts val="0"/>
              </a:spcBef>
              <a:buNone/>
            </a:pPr>
            <a:r>
              <a:rPr sz="1200" lang="en">
                <a:latin typeface="Alegreya"/>
                <a:ea typeface="Alegreya"/>
                <a:cs typeface="Alegreya"/>
                <a:sym typeface="Alegreya"/>
              </a:rPr>
              <a:t>-James Joyce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Brief History of Quarks... 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1961 Murray Gell-Mann created a classification scheme for hadrons called The Eightfold Way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1964 Murray Gell-Mann postulated the existence of quarks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1972 Harald Fritzsch introduced Color Charge as a conserved quantum number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QCD?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Theory of “Strong Interactions”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Gluons and Quarks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Color Charge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Confinement											</a:t>
            </a:r>
          </a:p>
          <a:p>
            <a:pPr rtl="0" lvl="0" indent="0" marL="3657600">
              <a:spcBef>
                <a:spcPts val="0"/>
              </a:spcBef>
              <a:buNone/>
            </a:pPr>
            <a:r>
              <a:rPr sz="1000" lang="en"/>
              <a:t>(Warning:Not actually how they work)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66650" x="4681200"/>
            <a:ext cy="1233225" cx="12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209050" x="3742750"/>
            <a:ext cy="1629649" cx="33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y="3257550" x="23955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Hadrons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Color Neutral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Strong Force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Visible in two ways: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Residual Nuclear Force: Confining Nucleons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Color neutral pions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1-3 fm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Strong Nuclear Force: Confining Quarks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Color+Anticolor gluons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&lt;0.8 fm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Color Confinement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Quarks are never found in isolation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Strong Force is too strong to allow a single quark to separate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Only Hadrons have ever been observed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quark cannot be given enough energy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  <a:r>
              <a:rPr sz="2400" lang="en"/>
              <a:t>to separate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48575" x="2826950"/>
            <a:ext cy="1092875" cx="1362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780092" x="4292300"/>
            <a:ext cy="915732" cx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y="3475300" x="4724687"/>
            <a:ext cy="457200" cx="110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100" lang="en">
                <a:latin typeface="Alegreya"/>
                <a:ea typeface="Alegreya"/>
                <a:cs typeface="Alegreya"/>
                <a:sym typeface="Alegreya"/>
              </a:rPr>
              <a:t>+1 GeV per Fermi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5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132925" x="6736825"/>
            <a:ext cy="1914525" cx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Hadrons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200" lang="en"/>
              <a:t>Simplest forms of color neutral Hadrons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400" lang="en"/>
              <a:t>(Bound states of quarks)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Meson- quark+antiquark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Baryon- quark+quark+quark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Simple Quark Model</a:t>
            </a:r>
          </a:p>
        </p:txBody>
      </p:sp>
      <p:sp>
        <p:nvSpPr>
          <p:cNvPr id="94" name="Shape 94"/>
          <p:cNvSpPr/>
          <p:nvPr/>
        </p:nvSpPr>
        <p:spPr>
          <a:xfrm>
            <a:off y="1863875" x="6060825"/>
            <a:ext cy="1239300" cx="1277399"/>
          </a:xfrm>
          <a:prstGeom prst="flowChartConnector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y="2072425" x="6219250"/>
            <a:ext cy="481200" cx="481200"/>
          </a:xfrm>
          <a:prstGeom prst="ellipse">
            <a:avLst/>
          </a:prstGeom>
          <a:solidFill>
            <a:srgbClr val="0000FF"/>
          </a:solidFill>
          <a:ln w="19050" cap="flat">
            <a:solidFill>
              <a:srgbClr val="FFFF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2453425" x="6676450"/>
            <a:ext cy="481200" cx="481200"/>
          </a:xfrm>
          <a:prstGeom prst="ellipse">
            <a:avLst/>
          </a:prstGeom>
          <a:solidFill>
            <a:srgbClr val="FFFF00"/>
          </a:solidFill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y="2042350" x="6291425"/>
            <a:ext cy="457200" cx="48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2441425" x="6762676"/>
            <a:ext cy="481200" cx="62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y="2585775" x="6812802"/>
            <a:ext cy="0" cx="200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0" name="Shape 100"/>
          <p:cNvSpPr/>
          <p:nvPr/>
        </p:nvSpPr>
        <p:spPr>
          <a:xfrm>
            <a:off y="3237496" x="6401723"/>
            <a:ext cy="1630199" cx="1614300"/>
          </a:xfrm>
          <a:prstGeom prst="flowChartConnector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y="3520225" x="6676450"/>
            <a:ext cy="481200" cx="481200"/>
          </a:xfrm>
          <a:prstGeom prst="ellipse">
            <a:avLst/>
          </a:prstGeom>
          <a:solidFill>
            <a:srgbClr val="0000FF"/>
          </a:solidFill>
          <a:ln w="19050" cap="flat">
            <a:solidFill>
              <a:srgbClr val="07376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y="3672625" x="7362250"/>
            <a:ext cy="481200" cx="481200"/>
          </a:xfrm>
          <a:prstGeom prst="ellipse">
            <a:avLst/>
          </a:prstGeom>
          <a:solidFill>
            <a:srgbClr val="00FF00"/>
          </a:solidFill>
          <a:ln w="19050" cap="flat">
            <a:solidFill>
              <a:srgbClr val="274E1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y="4206025" x="6905050"/>
            <a:ext cy="481200" cx="4812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66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y="3510197" x="6758653"/>
            <a:ext cy="527399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3652571" x="7450468"/>
            <a:ext cy="527399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y="4188048" x="6979251"/>
            <a:ext cy="481200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Exotic Bound States 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200" lang="en"/>
              <a:t>QCD allows other states though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 neutral color states should be allowed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40475" x="3230837"/>
            <a:ext cy="2751874" cx="2682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Eightfold Way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Gell-Mann’s system for organizing Hadrons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Scaled by Strangeness and Electric Charge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Strangeness: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Electric: ±2/3 or ±1/3 for each quark       ±Integer Values for spin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23977" x="3201425"/>
            <a:ext cy="386525" cx="2392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Shape 123"/>
          <p:cNvCxnSpPr/>
          <p:nvPr/>
        </p:nvCxnSpPr>
        <p:spPr>
          <a:xfrm>
            <a:off y="2846667" x="6488727"/>
            <a:ext cy="0" cx="40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24" name="Shape 124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