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5" r:id="rId7"/>
    <p:sldId id="263" r:id="rId8"/>
    <p:sldId id="264" r:id="rId9"/>
    <p:sldId id="262" r:id="rId10"/>
    <p:sldId id="266" r:id="rId11"/>
    <p:sldId id="259" r:id="rId12"/>
    <p:sldId id="270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4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9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3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0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3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2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6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F0A9-0940-42B2-8503-D396CC52F4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5147-254F-4AC8-9DCF-82BB982A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eus.phys.uconn.edu/wiki/index.php/Student_Projects_in_Nuclear_Physics" TargetMode="External"/><Relationship Id="rId2" Type="http://schemas.openxmlformats.org/officeDocument/2006/relationships/hyperlink" Target="http://zeus.phys.uconn.edu/wiki/index.php/Full_Scale_Tagger_Microscope_Drawing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46038"/>
            <a:ext cx="91440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Tagger Microscope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Mounting, Shielding &amp; Cooling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467600" cy="5251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1</a:t>
            </a:fld>
            <a:endParaRPr lang="fr-CA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 bwMode="auto">
          <a:xfrm>
            <a:off x="304800" y="6416675"/>
            <a:ext cx="1828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anchor="b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James M</a:t>
            </a:r>
            <a:r>
              <a:rPr kumimoji="0" lang="en-US" sz="1000" b="0" i="0" u="sng" strike="noStrike" kern="1200" cap="none" spc="0" normalizeH="0" baseline="3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Intyre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 bwMode="auto">
          <a:xfrm>
            <a:off x="3657600" y="6418734"/>
            <a:ext cx="1828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7, 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8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zeus.phys.uconn.edu/~mcintyre/workfiles/Tagger-Microscope-Drawings/Tagger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7225"/>
            <a:ext cx="35817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zeus.phys.uconn.edu/~mcintyre/workfiles/Tagger-Microscope-Drawings/Tagger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47789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 flipV="1">
            <a:off x="2590800" y="4162425"/>
            <a:ext cx="2286000" cy="148590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10</a:t>
            </a:fld>
            <a:endParaRPr lang="fr-CA" dirty="0"/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Mounting the Upper Enclosure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sp>
        <p:nvSpPr>
          <p:cNvPr id="26" name="Curved Up Arrow 25"/>
          <p:cNvSpPr/>
          <p:nvPr/>
        </p:nvSpPr>
        <p:spPr>
          <a:xfrm rot="20678122">
            <a:off x="1732661" y="5520331"/>
            <a:ext cx="3474436" cy="893338"/>
          </a:xfrm>
          <a:prstGeom prst="curved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648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Concept Drawing Only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77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gger-Back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76400"/>
            <a:ext cx="5191918" cy="2046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159" y="609600"/>
            <a:ext cx="91440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kumimoji="0" lang="en-US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light</a:t>
            </a:r>
            <a:r>
              <a:rPr kumimoji="0" lang="en-US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guides enter the lower enclosure in sheets 15 fibers deep for each preamplifier board.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baseline="0" dirty="0" smtClean="0"/>
              <a:t>There is a</a:t>
            </a:r>
            <a:r>
              <a:rPr lang="en-US" dirty="0" smtClean="0"/>
              <a:t> gap of ~ 1.25 inches between each sheet of fibers.</a:t>
            </a:r>
            <a:endParaRPr kumimoji="0" lang="en-US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04800" y="3817608"/>
            <a:ext cx="8641470" cy="2898126"/>
            <a:chOff x="0" y="152399"/>
            <a:chExt cx="10261746" cy="34415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388" y="152399"/>
              <a:ext cx="2208358" cy="29920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399"/>
              <a:ext cx="6400800" cy="3441525"/>
            </a:xfrm>
            <a:prstGeom prst="rect">
              <a:avLst/>
            </a:prstGeom>
          </p:spPr>
        </p:pic>
        <p:cxnSp>
          <p:nvCxnSpPr>
            <p:cNvPr id="10" name="Curved Connector 9"/>
            <p:cNvCxnSpPr/>
            <p:nvPr/>
          </p:nvCxnSpPr>
          <p:spPr>
            <a:xfrm rot="10800000">
              <a:off x="4572001" y="919446"/>
              <a:ext cx="3933825" cy="64350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Shielding the Lower (Electronics) Enclosure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11</a:t>
            </a:fld>
            <a:endParaRPr lang="fr-CA" dirty="0"/>
          </a:p>
        </p:txBody>
      </p:sp>
      <p:sp>
        <p:nvSpPr>
          <p:cNvPr id="19" name="TextBox 18"/>
          <p:cNvSpPr txBox="1"/>
          <p:nvPr/>
        </p:nvSpPr>
        <p:spPr>
          <a:xfrm>
            <a:off x="5654235" y="5801380"/>
            <a:ext cx="242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Need penetrations for cooling water loop &amp; cables.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57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90944" y="3604736"/>
            <a:ext cx="4124456" cy="2412224"/>
            <a:chOff x="5715000" y="228600"/>
            <a:chExt cx="2676656" cy="1371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228600"/>
              <a:ext cx="2676656" cy="1371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46888"/>
              <a:ext cx="679842" cy="73213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019800" y="6119336"/>
            <a:ext cx="1610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Enclosure </a:t>
            </a:r>
          </a:p>
          <a:p>
            <a:pPr algn="ctr"/>
            <a:r>
              <a:rPr lang="en-US" sz="1400" dirty="0" smtClean="0"/>
              <a:t>Cooling Unit (</a:t>
            </a:r>
            <a:r>
              <a:rPr lang="en-US" sz="1400" i="1" dirty="0" smtClean="0"/>
              <a:t>Concept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6" y="838200"/>
            <a:ext cx="4209554" cy="52816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2743200" y="4527356"/>
            <a:ext cx="2047744" cy="101946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effectLst>
            <a:outerShdw blurRad="25400" dir="3000000" sx="102000" sy="102000" algn="ctr" rotWithShape="0">
              <a:prstClr val="black">
                <a:alpha val="7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52600" y="5181600"/>
            <a:ext cx="990600" cy="730444"/>
          </a:xfrm>
          <a:prstGeom prst="roundRect">
            <a:avLst/>
          </a:prstGeom>
          <a:solidFill>
            <a:srgbClr val="FFFF00">
              <a:alpha val="20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13249" y="6258580"/>
            <a:ext cx="153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Mounted on the side wall</a:t>
            </a:r>
            <a:endParaRPr lang="en-US" sz="1400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Lower (Electronics) Enclosure Cooling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0" y="711976"/>
            <a:ext cx="4500958" cy="28694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kumimoji="0" lang="en-US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Looking to remove 60</a:t>
            </a:r>
            <a:r>
              <a:rPr kumimoji="0" lang="en-US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100 Watts.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Use of chilled water (possible chiller unit may be required).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kumimoji="0" lang="en-US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Additional</a:t>
            </a:r>
            <a:r>
              <a:rPr kumimoji="0" lang="en-US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fans mounted in the enclosure to provide adequate air flow.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baseline="0" dirty="0" smtClean="0"/>
              <a:t>Also</a:t>
            </a:r>
            <a:r>
              <a:rPr lang="en-US" dirty="0" smtClean="0"/>
              <a:t> need similar system for between the shielding and the exterior of the lower enclosure.</a:t>
            </a:r>
            <a:endParaRPr kumimoji="0" lang="en-US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83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13</a:t>
            </a:fld>
            <a:endParaRPr lang="fr-CA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Additional Drawings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1092976"/>
            <a:ext cx="9144000" cy="28694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kumimoji="0" lang="en-US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Tagger Microscope Technical Drawings</a:t>
            </a:r>
            <a:endParaRPr kumimoji="0" lang="en-US" b="0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lvl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zeus.phys.uconn.edu/wiki/index.php/Full_Scale_Tagger_Microscope_Drawings</a:t>
            </a:r>
            <a:endParaRPr lang="en-US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endParaRPr kumimoji="0" lang="en-US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kumimoji="0" lang="en-US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UConn</a:t>
            </a:r>
            <a:r>
              <a:rPr kumimoji="0" lang="en-US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Student Projects in Nuclear Physics </a:t>
            </a:r>
          </a:p>
          <a:p>
            <a:pPr marL="566928" lvl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zeus.phys.uconn.edu/wiki/index.php/Student_Projects_in_Nuclear_Physics</a:t>
            </a:r>
            <a:endParaRPr lang="en-US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endParaRPr kumimoji="0" lang="en-US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3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" y="914400"/>
            <a:ext cx="9144000" cy="5553467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Mounting the Upper Enclosure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035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agger6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33182"/>
            <a:ext cx="2819400" cy="481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urved Connector 4"/>
          <p:cNvCxnSpPr/>
          <p:nvPr/>
        </p:nvCxnSpPr>
        <p:spPr>
          <a:xfrm flipV="1">
            <a:off x="5486400" y="1219200"/>
            <a:ext cx="914400" cy="45720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MG_1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6863" y="685800"/>
            <a:ext cx="3803337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333418" y="2895600"/>
            <a:ext cx="5229182" cy="2473394"/>
            <a:chOff x="257218" y="3396544"/>
            <a:chExt cx="5229182" cy="2473394"/>
          </a:xfrm>
        </p:grpSpPr>
        <p:pic>
          <p:nvPicPr>
            <p:cNvPr id="9" name="Picture 8" descr="IMG_111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218" y="3449021"/>
              <a:ext cx="5229182" cy="24209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Oval 9"/>
            <p:cNvSpPr/>
            <p:nvPr/>
          </p:nvSpPr>
          <p:spPr>
            <a:xfrm rot="1371363">
              <a:off x="2987000" y="3396544"/>
              <a:ext cx="404791" cy="665779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  <a:effectLst>
              <a:outerShdw blurRad="25400" dist="25400" dir="3000000" sx="102000" sy="102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9694501">
              <a:off x="1905000" y="3409487"/>
              <a:ext cx="404791" cy="665779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  <a:effectLst>
              <a:outerShdw blurRad="25400" dist="25400" dir="7800000" sx="102000" sy="102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>
            <a:xfrm>
              <a:off x="2282608" y="4025424"/>
              <a:ext cx="0" cy="31797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  <a:effectLst>
              <a:outerShdw blurRad="50800" dist="25400" dir="8100000" sx="102000" sy="102000" algn="tr" rotWithShape="0">
                <a:prstClr val="black">
                  <a:alpha val="9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048000" y="4025424"/>
              <a:ext cx="0" cy="31797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  <a:effectLst>
              <a:outerShdw blurRad="50800" dist="25400" dir="8100000" sx="102000" sy="102000" algn="tr" rotWithShape="0">
                <a:prstClr val="black">
                  <a:alpha val="9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600200" y="5168424"/>
              <a:ext cx="0" cy="31797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  <a:effectLst>
              <a:outerShdw blurRad="50800" dir="10800000" sx="108000" sy="108000" algn="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733800" y="5105400"/>
              <a:ext cx="0" cy="31797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  <a:effectLst>
              <a:outerShdw blurRad="50800" dir="10800000" sx="108000" sy="108000" algn="tr" rotWithShape="0">
                <a:schemeClr val="bg1">
                  <a:alpha val="9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0" y="5486400"/>
            <a:ext cx="8839200" cy="12846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kumimoji="0" lang="en-US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parallel</a:t>
            </a:r>
            <a:r>
              <a:rPr kumimoji="0" lang="en-US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rail system will be mounted to the bottom-plate of the upper enclosure.</a:t>
            </a:r>
            <a:endParaRPr kumimoji="0" lang="en-US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lang="en-US" dirty="0" smtClean="0"/>
              <a:t>The motors are no longer attached to the bottom-plate.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defRPr/>
            </a:pPr>
            <a:r>
              <a:rPr kumimoji="0" lang="en-US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connections between the motors and upper enclosure bottom-plate                            (e.g. ball &amp; joint fitting)</a:t>
            </a:r>
            <a:r>
              <a:rPr kumimoji="0" lang="en-US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will serve as the UConn / </a:t>
            </a:r>
            <a:r>
              <a:rPr kumimoji="0" lang="en-US" b="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JLab</a:t>
            </a:r>
            <a:r>
              <a:rPr kumimoji="0" lang="en-US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interface point.</a:t>
            </a:r>
            <a:endParaRPr kumimoji="0" lang="en-US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Mounting the Upper Enclosure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38400" y="1752600"/>
            <a:ext cx="827195" cy="609600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sx="107000" sy="107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>
          <a:xfrm>
            <a:off x="1447800" y="1295400"/>
            <a:ext cx="1111740" cy="546474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25400" dir="8100000" sx="102000" sy="102000" algn="tr" rotWithShape="0">
              <a:prstClr val="black">
                <a:alpha val="9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" y="914400"/>
            <a:ext cx="144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dirty="0" smtClean="0"/>
              <a:t>The prototype used a c-bracket affixed to a bolt threaded into a cylinder which is attached to a step motor.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447800" y="1295400"/>
            <a:ext cx="228600" cy="1692628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25400" dir="8100000" sx="102000" sy="102000" algn="tr" rotWithShape="0">
              <a:prstClr val="black">
                <a:alpha val="9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2400" y="2362200"/>
            <a:ext cx="1524000" cy="1251656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25400" dir="8100000" sx="102000" sy="102000" algn="tr" rotWithShape="0">
              <a:prstClr val="black">
                <a:alpha val="9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52400" y="2057400"/>
            <a:ext cx="76200" cy="30480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25400" dir="8100000" sx="102000" sy="102000" algn="ctr" rotWithShape="0">
              <a:schemeClr val="tx1">
                <a:alpha val="92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920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682"/>
            <a:ext cx="9144000" cy="4704635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Mounting the Upper Enclosure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91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Mounting the Upper Enclosure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4800" y="1219200"/>
            <a:ext cx="8458200" cy="5162646"/>
            <a:chOff x="0" y="1390554"/>
            <a:chExt cx="8458200" cy="51626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90554"/>
              <a:ext cx="8458200" cy="3771126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 rot="20401713">
              <a:off x="7701005" y="4419368"/>
              <a:ext cx="411810" cy="297035"/>
            </a:xfrm>
            <a:prstGeom prst="roundRect">
              <a:avLst/>
            </a:prstGeom>
            <a:noFill/>
            <a:ln w="50800">
              <a:solidFill>
                <a:srgbClr val="FFFF00"/>
              </a:solidFill>
            </a:ln>
            <a:effectLst>
              <a:outerShdw blurRad="25400" sx="115000" sy="115000" algn="ctr" rotWithShape="0">
                <a:prstClr val="black">
                  <a:alpha val="7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9735571">
              <a:off x="114544" y="2194996"/>
              <a:ext cx="411810" cy="297035"/>
            </a:xfrm>
            <a:prstGeom prst="roundRect">
              <a:avLst/>
            </a:prstGeom>
            <a:noFill/>
            <a:ln w="50800">
              <a:solidFill>
                <a:srgbClr val="FFFF00"/>
              </a:solidFill>
            </a:ln>
            <a:effectLst>
              <a:outerShdw blurRad="25400" sx="115000" sy="115000" algn="ctr" rotWithShape="0">
                <a:prstClr val="black">
                  <a:alpha val="7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97107" y="2470721"/>
              <a:ext cx="3641494" cy="339668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  <a:effectLst>
              <a:outerShdw blurRad="25400" dir="3000000" sx="102000" sy="102000" algn="ctr" rotWithShape="0">
                <a:prstClr val="black">
                  <a:alpha val="76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038601" y="4648201"/>
              <a:ext cx="3624060" cy="121920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  <a:effectLst>
              <a:outerShdw blurRad="25400" dist="25400" sx="102000" sy="102000" algn="ctr" rotWithShape="0">
                <a:prstClr val="black">
                  <a:alpha val="76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space réservé du contenu 2"/>
            <p:cNvSpPr txBox="1">
              <a:spLocks/>
            </p:cNvSpPr>
            <p:nvPr/>
          </p:nvSpPr>
          <p:spPr>
            <a:xfrm>
              <a:off x="1219200" y="5943600"/>
              <a:ext cx="5715000" cy="6096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566928" lvl="1" algn="ctr">
                <a:spcBef>
                  <a:spcPts val="400"/>
                </a:spcBef>
                <a:buClr>
                  <a:schemeClr val="accent1"/>
                </a:buClr>
                <a:buSzPct val="68000"/>
                <a:defRPr/>
              </a:pPr>
              <a:r>
                <a:rPr kumimoji="0" lang="en-US" b="0" i="0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Possible locations to mount a marked plate for use by the survey team during installation and alignment</a:t>
              </a:r>
              <a:r>
                <a:rPr kumimoji="0" lang="en-US" b="0" i="0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  <a:endParaRPr kumimoji="0" lang="en-US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26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eus.phys.uconn.edu/~mcintyre/workfiles/Tagger-Microscope-Drawings/Tagger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557782" cy="52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6</a:t>
            </a:fld>
            <a:endParaRPr lang="fr-CA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Mounting the Upper Enclosure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30384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XXXX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10750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Mounting the Upper Enclosure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820"/>
            <a:ext cx="9144000" cy="2408360"/>
          </a:xfrm>
          <a:prstGeom prst="rect">
            <a:avLst/>
          </a:prstGeom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26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Mounting the Upper Enclosure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713"/>
            <a:ext cx="9144000" cy="3646574"/>
          </a:xfrm>
          <a:prstGeom prst="rect">
            <a:avLst/>
          </a:prstGeom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26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405813" cy="715962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/>
            <a:r>
              <a:rPr lang="en-US" sz="2800" b="0" i="1" dirty="0" smtClean="0">
                <a:solidFill>
                  <a:srgbClr val="595959">
                    <a:alpha val="55000"/>
                  </a:srgbClr>
                </a:solidFill>
                <a:effectLst>
                  <a:outerShdw blurRad="127000" dist="50800" dir="4200000" algn="tl" rotWithShape="0">
                    <a:schemeClr val="tx1">
                      <a:alpha val="45000"/>
                    </a:schemeClr>
                  </a:outerShdw>
                </a:effectLst>
              </a:rPr>
              <a:t>Mounting the Upper Enclosure</a:t>
            </a:r>
            <a:endParaRPr lang="en-US" sz="2800" b="0" i="1" dirty="0" smtClean="0">
              <a:solidFill>
                <a:srgbClr val="595959">
                  <a:alpha val="55000"/>
                </a:srgbClr>
              </a:solidFill>
              <a:effectLst>
                <a:outerShdw blurRad="127000" dist="50800" dir="4200000" algn="tl" rotWithShape="0">
                  <a:schemeClr val="tx1"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5029200" cy="4932485"/>
          </a:xfrm>
          <a:prstGeom prst="rect">
            <a:avLst/>
          </a:prstGeom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>
            <a:normAutofit/>
          </a:bodyPr>
          <a:lstStyle/>
          <a:p>
            <a:pPr>
              <a:defRPr/>
            </a:pPr>
            <a:fld id="{46C6E787-A67A-43C3-832D-AB9B41DE2C6F}" type="slidenum">
              <a:rPr lang="fr-CA"/>
              <a:pPr>
                <a:defRPr/>
              </a:pPr>
              <a:t>9</a:t>
            </a:fld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52973"/>
            <a:ext cx="4419600" cy="3390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6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288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Mounting the Upper Enclosure</vt:lpstr>
      <vt:lpstr>Mounting the Upper Enclosure</vt:lpstr>
      <vt:lpstr>Mounting the Upper Enclosure</vt:lpstr>
      <vt:lpstr>Mounting the Upper Enclosure</vt:lpstr>
      <vt:lpstr>Mounting the Upper Enclosure</vt:lpstr>
      <vt:lpstr>Mounting the Upper Enclosure</vt:lpstr>
      <vt:lpstr>Mounting the Upper Enclosure</vt:lpstr>
      <vt:lpstr>Mounting the Upper Enclosure</vt:lpstr>
      <vt:lpstr>Mounting the Upper Enclosure</vt:lpstr>
      <vt:lpstr>Shielding the Lower (Electronics) Enclosure</vt:lpstr>
      <vt:lpstr>Lower (Electronics) Enclosure Cooling</vt:lpstr>
      <vt:lpstr>Additional Drawings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Jim</cp:lastModifiedBy>
  <cp:revision>18</cp:revision>
  <dcterms:created xsi:type="dcterms:W3CDTF">2013-05-07T05:47:54Z</dcterms:created>
  <dcterms:modified xsi:type="dcterms:W3CDTF">2013-05-07T08:58:53Z</dcterms:modified>
</cp:coreProperties>
</file>