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Lst>
  <p:notesMasterIdLst>
    <p:notesMasterId r:id="rId25"/>
  </p:notesMasterIdLst>
  <p:sldIdLst>
    <p:sldId id="256" r:id="rId2"/>
    <p:sldId id="293" r:id="rId3"/>
    <p:sldId id="294" r:id="rId4"/>
    <p:sldId id="286" r:id="rId5"/>
    <p:sldId id="290" r:id="rId6"/>
    <p:sldId id="287" r:id="rId7"/>
    <p:sldId id="297" r:id="rId8"/>
    <p:sldId id="296" r:id="rId9"/>
    <p:sldId id="295" r:id="rId10"/>
    <p:sldId id="299" r:id="rId11"/>
    <p:sldId id="264" r:id="rId12"/>
    <p:sldId id="298" r:id="rId13"/>
    <p:sldId id="292" r:id="rId14"/>
    <p:sldId id="300" r:id="rId15"/>
    <p:sldId id="301" r:id="rId16"/>
    <p:sldId id="302" r:id="rId17"/>
    <p:sldId id="303" r:id="rId18"/>
    <p:sldId id="305" r:id="rId19"/>
    <p:sldId id="306" r:id="rId20"/>
    <p:sldId id="284" r:id="rId21"/>
    <p:sldId id="285" r:id="rId22"/>
    <p:sldId id="289" r:id="rId23"/>
    <p:sldId id="304" r:id="rId24"/>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80" autoAdjust="0"/>
    <p:restoredTop sz="94660"/>
  </p:normalViewPr>
  <p:slideViewPr>
    <p:cSldViewPr>
      <p:cViewPr>
        <p:scale>
          <a:sx n="90" d="100"/>
          <a:sy n="90" d="100"/>
        </p:scale>
        <p:origin x="-2328" y="-93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275" y="0"/>
            <a:ext cx="3043238" cy="465138"/>
          </a:xfrm>
          <a:prstGeom prst="rect">
            <a:avLst/>
          </a:prstGeom>
        </p:spPr>
        <p:txBody>
          <a:bodyPr vert="horz" lIns="91440" tIns="45720" rIns="91440" bIns="45720" rtlCol="0"/>
          <a:lstStyle>
            <a:lvl1pPr algn="r">
              <a:defRPr sz="1200"/>
            </a:lvl1pPr>
          </a:lstStyle>
          <a:p>
            <a:fld id="{C59827A0-33C7-4E42-99E1-E494A2F13FB7}" type="datetimeFigureOut">
              <a:rPr lang="en-US" smtClean="0"/>
              <a:pPr/>
              <a:t>7/8/2009</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21188"/>
            <a:ext cx="5619750" cy="418941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275" y="8842375"/>
            <a:ext cx="3043238" cy="465138"/>
          </a:xfrm>
          <a:prstGeom prst="rect">
            <a:avLst/>
          </a:prstGeom>
        </p:spPr>
        <p:txBody>
          <a:bodyPr vert="horz" lIns="91440" tIns="45720" rIns="91440" bIns="45720" rtlCol="0" anchor="b"/>
          <a:lstStyle>
            <a:lvl1pPr algn="r">
              <a:defRPr sz="1200"/>
            </a:lvl1pPr>
          </a:lstStyle>
          <a:p>
            <a:fld id="{CF5A51A0-BD56-4095-A117-188F762D9E4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58BF8211-2987-4353-A887-7D2E29302B5D}" type="datetime1">
              <a:rPr lang="en-US" smtClean="0"/>
              <a:pPr/>
              <a:t>7/8/2009</a:t>
            </a:fld>
            <a:endParaRPr lang="en-US"/>
          </a:p>
        </p:txBody>
      </p:sp>
      <p:sp>
        <p:nvSpPr>
          <p:cNvPr id="19" name="Footer Placeholder 18"/>
          <p:cNvSpPr>
            <a:spLocks noGrp="1"/>
          </p:cNvSpPr>
          <p:nvPr>
            <p:ph type="ftr" sz="quarter" idx="11"/>
          </p:nvPr>
        </p:nvSpPr>
        <p:spPr/>
        <p:txBody>
          <a:bodyPr/>
          <a:lstStyle/>
          <a:p>
            <a:r>
              <a:rPr lang="en-US" smtClean="0"/>
              <a:t>Tagger Magnet Design Review July 09</a:t>
            </a:r>
            <a:endParaRPr lang="en-US"/>
          </a:p>
        </p:txBody>
      </p:sp>
      <p:sp>
        <p:nvSpPr>
          <p:cNvPr id="27" name="Slide Number Placeholder 26"/>
          <p:cNvSpPr>
            <a:spLocks noGrp="1"/>
          </p:cNvSpPr>
          <p:nvPr>
            <p:ph type="sldNum" sz="quarter" idx="12"/>
          </p:nvPr>
        </p:nvSpPr>
        <p:spPr/>
        <p:txBody>
          <a:bodyPr/>
          <a:lstStyle/>
          <a:p>
            <a:fld id="{AAEB1468-DAA7-4ABF-BEA4-87FFFC82474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2479938-33DA-44A0-BF38-8C971A74A0C3}" type="datetime1">
              <a:rPr lang="en-US" smtClean="0"/>
              <a:pPr/>
              <a:t>7/8/2009</a:t>
            </a:fld>
            <a:endParaRPr lang="en-US"/>
          </a:p>
        </p:txBody>
      </p:sp>
      <p:sp>
        <p:nvSpPr>
          <p:cNvPr id="5" name="Footer Placeholder 4"/>
          <p:cNvSpPr>
            <a:spLocks noGrp="1"/>
          </p:cNvSpPr>
          <p:nvPr>
            <p:ph type="ftr" sz="quarter" idx="11"/>
          </p:nvPr>
        </p:nvSpPr>
        <p:spPr/>
        <p:txBody>
          <a:bodyPr/>
          <a:lstStyle/>
          <a:p>
            <a:r>
              <a:rPr lang="en-US" smtClean="0"/>
              <a:t>Tagger Magnet Design Review July 09</a:t>
            </a:r>
            <a:endParaRPr lang="en-US"/>
          </a:p>
        </p:txBody>
      </p:sp>
      <p:sp>
        <p:nvSpPr>
          <p:cNvPr id="6" name="Slide Number Placeholder 5"/>
          <p:cNvSpPr>
            <a:spLocks noGrp="1"/>
          </p:cNvSpPr>
          <p:nvPr>
            <p:ph type="sldNum" sz="quarter" idx="12"/>
          </p:nvPr>
        </p:nvSpPr>
        <p:spPr/>
        <p:txBody>
          <a:bodyPr/>
          <a:lstStyle/>
          <a:p>
            <a:fld id="{AAEB1468-DAA7-4ABF-BEA4-87FFFC82474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56665CD-D24D-4EBA-86B1-49B1C8F367CB}" type="datetime1">
              <a:rPr lang="en-US" smtClean="0"/>
              <a:pPr/>
              <a:t>7/8/2009</a:t>
            </a:fld>
            <a:endParaRPr lang="en-US"/>
          </a:p>
        </p:txBody>
      </p:sp>
      <p:sp>
        <p:nvSpPr>
          <p:cNvPr id="5" name="Footer Placeholder 4"/>
          <p:cNvSpPr>
            <a:spLocks noGrp="1"/>
          </p:cNvSpPr>
          <p:nvPr>
            <p:ph type="ftr" sz="quarter" idx="11"/>
          </p:nvPr>
        </p:nvSpPr>
        <p:spPr/>
        <p:txBody>
          <a:bodyPr/>
          <a:lstStyle/>
          <a:p>
            <a:r>
              <a:rPr lang="en-US" smtClean="0"/>
              <a:t>Tagger Magnet Design Review July 09</a:t>
            </a:r>
            <a:endParaRPr lang="en-US"/>
          </a:p>
        </p:txBody>
      </p:sp>
      <p:sp>
        <p:nvSpPr>
          <p:cNvPr id="6" name="Slide Number Placeholder 5"/>
          <p:cNvSpPr>
            <a:spLocks noGrp="1"/>
          </p:cNvSpPr>
          <p:nvPr>
            <p:ph type="sldNum" sz="quarter" idx="12"/>
          </p:nvPr>
        </p:nvSpPr>
        <p:spPr/>
        <p:txBody>
          <a:bodyPr/>
          <a:lstStyle/>
          <a:p>
            <a:fld id="{AAEB1468-DAA7-4ABF-BEA4-87FFFC82474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kumimoji="0" lang="en-US" smtClean="0"/>
              <a:t>Click to edit Master title style</a:t>
            </a:r>
            <a:endParaRPr kumimoji="0" lang="en-US" dirty="0"/>
          </a:p>
        </p:txBody>
      </p:sp>
      <p:sp>
        <p:nvSpPr>
          <p:cNvPr id="3" name="Content Placeholder 2"/>
          <p:cNvSpPr>
            <a:spLocks noGrp="1"/>
          </p:cNvSpPr>
          <p:nvPr>
            <p:ph idx="1"/>
          </p:nvPr>
        </p:nvSpPr>
        <p:spPr>
          <a:xfrm>
            <a:off x="457200" y="1612392"/>
            <a:ext cx="8229600" cy="438912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70B7F99-5FD4-4F71-BCBD-D9F68051FB35}" type="datetime1">
              <a:rPr lang="en-US" smtClean="0"/>
              <a:pPr/>
              <a:t>7/8/2009</a:t>
            </a:fld>
            <a:endParaRPr lang="en-US"/>
          </a:p>
        </p:txBody>
      </p:sp>
      <p:sp>
        <p:nvSpPr>
          <p:cNvPr id="5" name="Footer Placeholder 4"/>
          <p:cNvSpPr>
            <a:spLocks noGrp="1"/>
          </p:cNvSpPr>
          <p:nvPr>
            <p:ph type="ftr" sz="quarter" idx="11"/>
          </p:nvPr>
        </p:nvSpPr>
        <p:spPr/>
        <p:txBody>
          <a:bodyPr/>
          <a:lstStyle/>
          <a:p>
            <a:r>
              <a:rPr lang="en-US" smtClean="0"/>
              <a:t>Tagger Magnet Design Review July 09</a:t>
            </a:r>
            <a:endParaRPr lang="en-US"/>
          </a:p>
        </p:txBody>
      </p:sp>
      <p:sp>
        <p:nvSpPr>
          <p:cNvPr id="6" name="Slide Number Placeholder 5"/>
          <p:cNvSpPr>
            <a:spLocks noGrp="1"/>
          </p:cNvSpPr>
          <p:nvPr>
            <p:ph type="sldNum" sz="quarter" idx="12"/>
          </p:nvPr>
        </p:nvSpPr>
        <p:spPr/>
        <p:txBody>
          <a:bodyPr/>
          <a:lstStyle/>
          <a:p>
            <a:fld id="{AAEB1468-DAA7-4ABF-BEA4-87FFFC824746}"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836D2CF-041C-4552-ACD7-A1F5F8CFF866}" type="datetime1">
              <a:rPr lang="en-US" smtClean="0"/>
              <a:pPr/>
              <a:t>7/8/2009</a:t>
            </a:fld>
            <a:endParaRPr lang="en-US"/>
          </a:p>
        </p:txBody>
      </p:sp>
      <p:sp>
        <p:nvSpPr>
          <p:cNvPr id="5" name="Footer Placeholder 4"/>
          <p:cNvSpPr>
            <a:spLocks noGrp="1"/>
          </p:cNvSpPr>
          <p:nvPr>
            <p:ph type="ftr" sz="quarter" idx="11"/>
          </p:nvPr>
        </p:nvSpPr>
        <p:spPr/>
        <p:txBody>
          <a:bodyPr/>
          <a:lstStyle/>
          <a:p>
            <a:r>
              <a:rPr lang="en-US" smtClean="0"/>
              <a:t>Tagger Magnet Design Review July 09</a:t>
            </a:r>
            <a:endParaRPr lang="en-US"/>
          </a:p>
        </p:txBody>
      </p:sp>
      <p:sp>
        <p:nvSpPr>
          <p:cNvPr id="6" name="Slide Number Placeholder 5"/>
          <p:cNvSpPr>
            <a:spLocks noGrp="1"/>
          </p:cNvSpPr>
          <p:nvPr>
            <p:ph type="sldNum" sz="quarter" idx="12"/>
          </p:nvPr>
        </p:nvSpPr>
        <p:spPr/>
        <p:txBody>
          <a:bodyPr/>
          <a:lstStyle/>
          <a:p>
            <a:fld id="{AAEB1468-DAA7-4ABF-BEA4-87FFFC82474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151F124-F2CE-4E18-8A69-1E3DC1CFEDE6}" type="datetime1">
              <a:rPr lang="en-US" smtClean="0"/>
              <a:pPr/>
              <a:t>7/8/2009</a:t>
            </a:fld>
            <a:endParaRPr lang="en-US"/>
          </a:p>
        </p:txBody>
      </p:sp>
      <p:sp>
        <p:nvSpPr>
          <p:cNvPr id="6" name="Footer Placeholder 5"/>
          <p:cNvSpPr>
            <a:spLocks noGrp="1"/>
          </p:cNvSpPr>
          <p:nvPr>
            <p:ph type="ftr" sz="quarter" idx="11"/>
          </p:nvPr>
        </p:nvSpPr>
        <p:spPr/>
        <p:txBody>
          <a:bodyPr/>
          <a:lstStyle/>
          <a:p>
            <a:r>
              <a:rPr lang="en-US" smtClean="0"/>
              <a:t>Tagger Magnet Design Review July 09</a:t>
            </a:r>
            <a:endParaRPr lang="en-US"/>
          </a:p>
        </p:txBody>
      </p:sp>
      <p:sp>
        <p:nvSpPr>
          <p:cNvPr id="7" name="Slide Number Placeholder 6"/>
          <p:cNvSpPr>
            <a:spLocks noGrp="1"/>
          </p:cNvSpPr>
          <p:nvPr>
            <p:ph type="sldNum" sz="quarter" idx="12"/>
          </p:nvPr>
        </p:nvSpPr>
        <p:spPr/>
        <p:txBody>
          <a:bodyPr/>
          <a:lstStyle/>
          <a:p>
            <a:fld id="{AAEB1468-DAA7-4ABF-BEA4-87FFFC82474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F3E98F9-F486-4581-AC3E-2ADCB09B356A}" type="datetime1">
              <a:rPr lang="en-US" smtClean="0"/>
              <a:pPr/>
              <a:t>7/8/2009</a:t>
            </a:fld>
            <a:endParaRPr lang="en-US"/>
          </a:p>
        </p:txBody>
      </p:sp>
      <p:sp>
        <p:nvSpPr>
          <p:cNvPr id="8" name="Footer Placeholder 7"/>
          <p:cNvSpPr>
            <a:spLocks noGrp="1"/>
          </p:cNvSpPr>
          <p:nvPr>
            <p:ph type="ftr" sz="quarter" idx="11"/>
          </p:nvPr>
        </p:nvSpPr>
        <p:spPr/>
        <p:txBody>
          <a:bodyPr/>
          <a:lstStyle/>
          <a:p>
            <a:r>
              <a:rPr lang="en-US" smtClean="0"/>
              <a:t>Tagger Magnet Design Review July 09</a:t>
            </a:r>
            <a:endParaRPr lang="en-US"/>
          </a:p>
        </p:txBody>
      </p:sp>
      <p:sp>
        <p:nvSpPr>
          <p:cNvPr id="9" name="Slide Number Placeholder 8"/>
          <p:cNvSpPr>
            <a:spLocks noGrp="1"/>
          </p:cNvSpPr>
          <p:nvPr>
            <p:ph type="sldNum" sz="quarter" idx="12"/>
          </p:nvPr>
        </p:nvSpPr>
        <p:spPr/>
        <p:txBody>
          <a:bodyPr/>
          <a:lstStyle/>
          <a:p>
            <a:fld id="{AAEB1468-DAA7-4ABF-BEA4-87FFFC82474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CB3214E-D005-4CE9-B619-B6523EE162DA}" type="datetime1">
              <a:rPr lang="en-US" smtClean="0"/>
              <a:pPr/>
              <a:t>7/8/2009</a:t>
            </a:fld>
            <a:endParaRPr lang="en-US"/>
          </a:p>
        </p:txBody>
      </p:sp>
      <p:sp>
        <p:nvSpPr>
          <p:cNvPr id="4" name="Footer Placeholder 3"/>
          <p:cNvSpPr>
            <a:spLocks noGrp="1"/>
          </p:cNvSpPr>
          <p:nvPr>
            <p:ph type="ftr" sz="quarter" idx="11"/>
          </p:nvPr>
        </p:nvSpPr>
        <p:spPr/>
        <p:txBody>
          <a:bodyPr/>
          <a:lstStyle/>
          <a:p>
            <a:r>
              <a:rPr lang="en-US" smtClean="0"/>
              <a:t>Tagger Magnet Design Review July 09</a:t>
            </a:r>
            <a:endParaRPr lang="en-US"/>
          </a:p>
        </p:txBody>
      </p:sp>
      <p:sp>
        <p:nvSpPr>
          <p:cNvPr id="5" name="Slide Number Placeholder 4"/>
          <p:cNvSpPr>
            <a:spLocks noGrp="1"/>
          </p:cNvSpPr>
          <p:nvPr>
            <p:ph type="sldNum" sz="quarter" idx="12"/>
          </p:nvPr>
        </p:nvSpPr>
        <p:spPr/>
        <p:txBody>
          <a:bodyPr/>
          <a:lstStyle/>
          <a:p>
            <a:fld id="{AAEB1468-DAA7-4ABF-BEA4-87FFFC82474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2C13B9-27F3-4576-BCE8-B4F0B8B314D9}" type="datetime1">
              <a:rPr lang="en-US" smtClean="0"/>
              <a:pPr/>
              <a:t>7/8/2009</a:t>
            </a:fld>
            <a:endParaRPr lang="en-US"/>
          </a:p>
        </p:txBody>
      </p:sp>
      <p:sp>
        <p:nvSpPr>
          <p:cNvPr id="3" name="Footer Placeholder 2"/>
          <p:cNvSpPr>
            <a:spLocks noGrp="1"/>
          </p:cNvSpPr>
          <p:nvPr>
            <p:ph type="ftr" sz="quarter" idx="11"/>
          </p:nvPr>
        </p:nvSpPr>
        <p:spPr/>
        <p:txBody>
          <a:bodyPr/>
          <a:lstStyle/>
          <a:p>
            <a:r>
              <a:rPr lang="en-US" smtClean="0"/>
              <a:t>Tagger Magnet Design Review July 09</a:t>
            </a:r>
            <a:endParaRPr lang="en-US"/>
          </a:p>
        </p:txBody>
      </p:sp>
      <p:sp>
        <p:nvSpPr>
          <p:cNvPr id="4" name="Slide Number Placeholder 3"/>
          <p:cNvSpPr>
            <a:spLocks noGrp="1"/>
          </p:cNvSpPr>
          <p:nvPr>
            <p:ph type="sldNum" sz="quarter" idx="12"/>
          </p:nvPr>
        </p:nvSpPr>
        <p:spPr/>
        <p:txBody>
          <a:bodyPr/>
          <a:lstStyle/>
          <a:p>
            <a:fld id="{AAEB1468-DAA7-4ABF-BEA4-87FFFC82474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9F35EAA-54ED-4C8D-B2AC-683456979F60}" type="datetime1">
              <a:rPr lang="en-US" smtClean="0"/>
              <a:pPr/>
              <a:t>7/8/2009</a:t>
            </a:fld>
            <a:endParaRPr lang="en-US"/>
          </a:p>
        </p:txBody>
      </p:sp>
      <p:sp>
        <p:nvSpPr>
          <p:cNvPr id="6" name="Footer Placeholder 5"/>
          <p:cNvSpPr>
            <a:spLocks noGrp="1"/>
          </p:cNvSpPr>
          <p:nvPr>
            <p:ph type="ftr" sz="quarter" idx="11"/>
          </p:nvPr>
        </p:nvSpPr>
        <p:spPr/>
        <p:txBody>
          <a:bodyPr/>
          <a:lstStyle/>
          <a:p>
            <a:r>
              <a:rPr lang="en-US" smtClean="0"/>
              <a:t>Tagger Magnet Design Review July 09</a:t>
            </a:r>
            <a:endParaRPr lang="en-US"/>
          </a:p>
        </p:txBody>
      </p:sp>
      <p:sp>
        <p:nvSpPr>
          <p:cNvPr id="7" name="Slide Number Placeholder 6"/>
          <p:cNvSpPr>
            <a:spLocks noGrp="1"/>
          </p:cNvSpPr>
          <p:nvPr>
            <p:ph type="sldNum" sz="quarter" idx="12"/>
          </p:nvPr>
        </p:nvSpPr>
        <p:spPr/>
        <p:txBody>
          <a:bodyPr/>
          <a:lstStyle/>
          <a:p>
            <a:fld id="{AAEB1468-DAA7-4ABF-BEA4-87FFFC82474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10ADA7A-3722-45AA-8577-1665005CFABC}" type="datetime1">
              <a:rPr lang="en-US" smtClean="0"/>
              <a:pPr/>
              <a:t>7/8/2009</a:t>
            </a:fld>
            <a:endParaRPr lang="en-US"/>
          </a:p>
        </p:txBody>
      </p:sp>
      <p:sp>
        <p:nvSpPr>
          <p:cNvPr id="6" name="Footer Placeholder 5"/>
          <p:cNvSpPr>
            <a:spLocks noGrp="1"/>
          </p:cNvSpPr>
          <p:nvPr>
            <p:ph type="ftr" sz="quarter" idx="11"/>
          </p:nvPr>
        </p:nvSpPr>
        <p:spPr/>
        <p:txBody>
          <a:bodyPr/>
          <a:lstStyle/>
          <a:p>
            <a:r>
              <a:rPr lang="en-US" smtClean="0"/>
              <a:t>Tagger Magnet Design Review July 09</a:t>
            </a:r>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AAEB1468-DAA7-4ABF-BEA4-87FFFC824746}"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D7B03F2-E052-44AB-9D6B-549E8347870B}" type="datetime1">
              <a:rPr lang="en-US" smtClean="0"/>
              <a:pPr/>
              <a:t>7/8/2009</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smtClean="0"/>
              <a:t>Tagger Magnet Design Review July 09</a:t>
            </a: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AEB1468-DAA7-4ABF-BEA4-87FFFC824746}"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wmf"/><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Tagger Magnet Requirements</a:t>
            </a:r>
            <a:endParaRPr lang="en-US" dirty="0"/>
          </a:p>
        </p:txBody>
      </p:sp>
      <p:sp>
        <p:nvSpPr>
          <p:cNvPr id="3" name="Subtitle 2"/>
          <p:cNvSpPr>
            <a:spLocks noGrp="1"/>
          </p:cNvSpPr>
          <p:nvPr>
            <p:ph type="subTitle" idx="1"/>
          </p:nvPr>
        </p:nvSpPr>
        <p:spPr/>
        <p:txBody>
          <a:bodyPr>
            <a:normAutofit/>
          </a:bodyPr>
          <a:lstStyle/>
          <a:p>
            <a:r>
              <a:rPr lang="en-US" dirty="0" smtClean="0"/>
              <a:t>Jim Stewart</a:t>
            </a:r>
          </a:p>
          <a:p>
            <a:r>
              <a:rPr lang="en-US" dirty="0" smtClean="0"/>
              <a:t>Tagger Magnet  Design Review</a:t>
            </a:r>
          </a:p>
          <a:p>
            <a:r>
              <a:rPr lang="en-US" dirty="0" smtClean="0"/>
              <a:t>July 2009</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normAutofit fontScale="90000"/>
          </a:bodyPr>
          <a:lstStyle/>
          <a:p>
            <a:r>
              <a:rPr lang="en-US" dirty="0" smtClean="0"/>
              <a:t>Magnetic Technical Requirements</a:t>
            </a:r>
            <a:endParaRPr lang="en-US" dirty="0"/>
          </a:p>
        </p:txBody>
      </p:sp>
      <p:graphicFrame>
        <p:nvGraphicFramePr>
          <p:cNvPr id="6" name="Content Placeholder 5"/>
          <p:cNvGraphicFramePr>
            <a:graphicFrameLocks noGrp="1"/>
          </p:cNvGraphicFramePr>
          <p:nvPr>
            <p:ph idx="1"/>
          </p:nvPr>
        </p:nvGraphicFramePr>
        <p:xfrm>
          <a:off x="1143000" y="1295400"/>
          <a:ext cx="6629400" cy="5342431"/>
        </p:xfrm>
        <a:graphic>
          <a:graphicData uri="http://schemas.openxmlformats.org/drawingml/2006/table">
            <a:tbl>
              <a:tblPr/>
              <a:tblGrid>
                <a:gridCol w="2377937"/>
                <a:gridCol w="648528"/>
                <a:gridCol w="3602935"/>
              </a:tblGrid>
              <a:tr h="428453">
                <a:tc>
                  <a:txBody>
                    <a:bodyPr/>
                    <a:lstStyle/>
                    <a:p>
                      <a:pPr marL="0" marR="0">
                        <a:lnSpc>
                          <a:spcPct val="115000"/>
                        </a:lnSpc>
                        <a:spcBef>
                          <a:spcPts val="1200"/>
                        </a:spcBef>
                        <a:spcAft>
                          <a:spcPts val="1000"/>
                        </a:spcAft>
                      </a:pPr>
                      <a:r>
                        <a:rPr lang="en-US" sz="1600" b="1" dirty="0">
                          <a:latin typeface="Times New Roman"/>
                          <a:ea typeface="Times New Roman"/>
                          <a:cs typeface="Times New Roman"/>
                        </a:rPr>
                        <a:t>Requirement</a:t>
                      </a:r>
                      <a:endParaRPr lang="en-US"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1200"/>
                        </a:spcBef>
                        <a:spcAft>
                          <a:spcPts val="1000"/>
                        </a:spcAft>
                      </a:pPr>
                      <a:r>
                        <a:rPr lang="en-US" sz="1600" b="1">
                          <a:latin typeface="Times New Roman"/>
                          <a:ea typeface="Times New Roman"/>
                          <a:cs typeface="Times New Roman"/>
                        </a:rPr>
                        <a:t>Units</a:t>
                      </a:r>
                      <a:endParaRPr lang="en-US" sz="16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1200"/>
                        </a:spcBef>
                        <a:spcAft>
                          <a:spcPts val="1000"/>
                        </a:spcAft>
                      </a:pPr>
                      <a:r>
                        <a:rPr lang="en-US" sz="1600" b="1">
                          <a:latin typeface="Times New Roman"/>
                          <a:ea typeface="Times New Roman"/>
                          <a:cs typeface="Times New Roman"/>
                        </a:rPr>
                        <a:t>Value</a:t>
                      </a:r>
                      <a:endParaRPr lang="en-US" sz="16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8453">
                <a:tc>
                  <a:txBody>
                    <a:bodyPr/>
                    <a:lstStyle/>
                    <a:p>
                      <a:pPr marL="0" marR="0">
                        <a:lnSpc>
                          <a:spcPct val="115000"/>
                        </a:lnSpc>
                        <a:spcBef>
                          <a:spcPts val="1200"/>
                        </a:spcBef>
                        <a:spcAft>
                          <a:spcPts val="1000"/>
                        </a:spcAft>
                      </a:pPr>
                      <a:r>
                        <a:rPr lang="en-US" sz="1600" dirty="0">
                          <a:latin typeface="Times New Roman"/>
                          <a:ea typeface="Times New Roman"/>
                          <a:cs typeface="Times New Roman"/>
                        </a:rPr>
                        <a:t>Magnet Type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6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600">
                          <a:latin typeface="Times New Roman"/>
                          <a:ea typeface="Times New Roman"/>
                          <a:cs typeface="Times New Roman"/>
                        </a:rPr>
                        <a:t>Normal conducting C-Magnet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8453">
                <a:tc>
                  <a:txBody>
                    <a:bodyPr/>
                    <a:lstStyle/>
                    <a:p>
                      <a:pPr marL="0" marR="0">
                        <a:lnSpc>
                          <a:spcPct val="115000"/>
                        </a:lnSpc>
                        <a:spcBef>
                          <a:spcPts val="1200"/>
                        </a:spcBef>
                        <a:spcAft>
                          <a:spcPts val="1000"/>
                        </a:spcAft>
                      </a:pPr>
                      <a:r>
                        <a:rPr lang="en-US" sz="1600" dirty="0">
                          <a:latin typeface="Times New Roman"/>
                          <a:ea typeface="Times New Roman"/>
                          <a:cs typeface="Times New Roman"/>
                        </a:rPr>
                        <a:t>Nominal magnetic field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600" dirty="0">
                          <a:latin typeface="Times New Roman"/>
                          <a:ea typeface="Times New Roman"/>
                          <a:cs typeface="Times New Roman"/>
                        </a:rPr>
                        <a:t>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600">
                          <a:latin typeface="Times New Roman"/>
                          <a:ea typeface="Times New Roman"/>
                          <a:cs typeface="Times New Roman"/>
                        </a:rPr>
                        <a:t>1.500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8453">
                <a:tc>
                  <a:txBody>
                    <a:bodyPr/>
                    <a:lstStyle/>
                    <a:p>
                      <a:pPr marL="0" marR="0">
                        <a:lnSpc>
                          <a:spcPct val="115000"/>
                        </a:lnSpc>
                        <a:spcBef>
                          <a:spcPts val="0"/>
                        </a:spcBef>
                        <a:spcAft>
                          <a:spcPts val="1000"/>
                        </a:spcAft>
                      </a:pPr>
                      <a:r>
                        <a:rPr lang="en-US" sz="1600" dirty="0">
                          <a:latin typeface="Times New Roman"/>
                          <a:ea typeface="Times New Roman"/>
                          <a:cs typeface="Times New Roman"/>
                        </a:rPr>
                        <a:t>Maximum magnetic field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600" dirty="0">
                          <a:latin typeface="Times New Roman"/>
                          <a:ea typeface="Times New Roman"/>
                          <a:cs typeface="Times New Roman"/>
                        </a:rPr>
                        <a:t>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600" dirty="0" smtClean="0">
                          <a:latin typeface="Times New Roman"/>
                          <a:ea typeface="Times New Roman"/>
                          <a:cs typeface="Times New Roman"/>
                        </a:rPr>
                        <a:t>1.80 (needed for hysteresis suppression)</a:t>
                      </a:r>
                      <a:endParaRPr lang="en-US"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8453">
                <a:tc>
                  <a:txBody>
                    <a:bodyPr/>
                    <a:lstStyle/>
                    <a:p>
                      <a:pPr marL="0" marR="0">
                        <a:lnSpc>
                          <a:spcPct val="115000"/>
                        </a:lnSpc>
                        <a:spcBef>
                          <a:spcPts val="0"/>
                        </a:spcBef>
                        <a:spcAft>
                          <a:spcPts val="1000"/>
                        </a:spcAft>
                      </a:pPr>
                      <a:r>
                        <a:rPr lang="en-US" sz="1600" dirty="0" smtClean="0">
                          <a:latin typeface="Times New Roman"/>
                          <a:ea typeface="Times New Roman"/>
                          <a:cs typeface="Times New Roman"/>
                        </a:rPr>
                        <a:t>Magnet Gap</a:t>
                      </a:r>
                      <a:endParaRPr lang="en-US"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600" dirty="0" smtClean="0">
                          <a:latin typeface="Times New Roman"/>
                          <a:ea typeface="Times New Roman"/>
                          <a:cs typeface="Times New Roman"/>
                        </a:rPr>
                        <a:t>mm</a:t>
                      </a:r>
                      <a:endParaRPr lang="en-US"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600" dirty="0" smtClean="0">
                          <a:latin typeface="Times New Roman"/>
                          <a:ea typeface="Times New Roman"/>
                          <a:cs typeface="Times New Roman"/>
                        </a:rPr>
                        <a:t>30</a:t>
                      </a:r>
                      <a:endParaRPr lang="en-US"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8453">
                <a:tc>
                  <a:txBody>
                    <a:bodyPr/>
                    <a:lstStyle/>
                    <a:p>
                      <a:pPr marL="0" marR="0">
                        <a:lnSpc>
                          <a:spcPct val="115000"/>
                        </a:lnSpc>
                        <a:spcBef>
                          <a:spcPts val="0"/>
                        </a:spcBef>
                        <a:spcAft>
                          <a:spcPts val="1000"/>
                        </a:spcAft>
                      </a:pPr>
                      <a:r>
                        <a:rPr lang="en-US" sz="1600" dirty="0">
                          <a:latin typeface="Times New Roman"/>
                          <a:ea typeface="Times New Roman"/>
                          <a:cs typeface="Times New Roman"/>
                        </a:rPr>
                        <a:t>Effective Length @1.5T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600">
                          <a:latin typeface="Times New Roman"/>
                          <a:ea typeface="Times New Roman"/>
                          <a:cs typeface="Times New Roman"/>
                        </a:rPr>
                        <a:t>mm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600" dirty="0" smtClean="0">
                          <a:latin typeface="Times New Roman"/>
                          <a:ea typeface="Times New Roman"/>
                          <a:cs typeface="Times New Roman"/>
                        </a:rPr>
                        <a:t>6300 </a:t>
                      </a:r>
                      <a:r>
                        <a:rPr lang="en-US" sz="1600" dirty="0">
                          <a:latin typeface="Cambria Math"/>
                          <a:ea typeface="Times New Roman"/>
                          <a:cs typeface="Times New Roman"/>
                        </a:rPr>
                        <a:t>± </a:t>
                      </a:r>
                      <a:r>
                        <a:rPr lang="en-US" sz="1600" dirty="0">
                          <a:latin typeface="Times New Roman"/>
                          <a:ea typeface="Times New Roman"/>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15633">
                <a:tc>
                  <a:txBody>
                    <a:bodyPr/>
                    <a:lstStyle/>
                    <a:p>
                      <a:pPr marL="0" marR="0">
                        <a:lnSpc>
                          <a:spcPct val="115000"/>
                        </a:lnSpc>
                        <a:spcBef>
                          <a:spcPts val="0"/>
                        </a:spcBef>
                        <a:spcAft>
                          <a:spcPts val="1000"/>
                        </a:spcAft>
                      </a:pPr>
                      <a:r>
                        <a:rPr lang="en-US" sz="1600" dirty="0">
                          <a:latin typeface="Times New Roman"/>
                          <a:ea typeface="Times New Roman"/>
                          <a:cs typeface="Times New Roman"/>
                        </a:rPr>
                        <a:t>Distance to -x effective field boundary @1.5T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600">
                          <a:latin typeface="Times New Roman"/>
                          <a:ea typeface="Times New Roman"/>
                          <a:cs typeface="Times New Roman"/>
                        </a:rPr>
                        <a:t>mm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600" dirty="0">
                          <a:latin typeface="Times New Roman"/>
                          <a:ea typeface="Times New Roman"/>
                          <a:cs typeface="Times New Roman"/>
                        </a:rPr>
                        <a:t>235</a:t>
                      </a:r>
                      <a:r>
                        <a:rPr lang="en-US" sz="1600" dirty="0">
                          <a:latin typeface="Cambria Math"/>
                          <a:ea typeface="Times New Roman"/>
                          <a:cs typeface="Times New Roman"/>
                        </a:rPr>
                        <a:t>± </a:t>
                      </a:r>
                      <a:r>
                        <a:rPr lang="en-US" sz="1600" dirty="0">
                          <a:latin typeface="Times New Roman"/>
                          <a:ea typeface="Times New Roman"/>
                          <a:cs typeface="Times New Roman"/>
                        </a:rPr>
                        <a:t>2</a:t>
                      </a:r>
                    </a:p>
                    <a:p>
                      <a:pPr marL="0" marR="0">
                        <a:lnSpc>
                          <a:spcPct val="115000"/>
                        </a:lnSpc>
                        <a:spcBef>
                          <a:spcPts val="0"/>
                        </a:spcBef>
                        <a:spcAft>
                          <a:spcPts val="1000"/>
                        </a:spcAft>
                      </a:pPr>
                      <a:r>
                        <a:rPr lang="en-US" sz="1600" dirty="0">
                          <a:latin typeface="Times New Roman"/>
                          <a:ea typeface="Times New Roman"/>
                          <a:cs typeface="Times New Roman"/>
                        </a:rPr>
                        <a:t>Defined  in drawing </a:t>
                      </a:r>
                      <a:r>
                        <a:rPr lang="en-US" sz="1600" dirty="0">
                          <a:solidFill>
                            <a:srgbClr val="000000"/>
                          </a:solidFill>
                          <a:latin typeface="Times New Roman"/>
                          <a:ea typeface="Times New Roman"/>
                          <a:cs typeface="Times New Roman"/>
                        </a:rPr>
                        <a:t>D00000-19-00-3002</a:t>
                      </a:r>
                      <a:endParaRPr lang="en-US"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8453">
                <a:tc>
                  <a:txBody>
                    <a:bodyPr/>
                    <a:lstStyle/>
                    <a:p>
                      <a:pPr marL="0" marR="0">
                        <a:lnSpc>
                          <a:spcPct val="115000"/>
                        </a:lnSpc>
                        <a:spcBef>
                          <a:spcPts val="0"/>
                        </a:spcBef>
                        <a:spcAft>
                          <a:spcPts val="1000"/>
                        </a:spcAft>
                      </a:pPr>
                      <a:r>
                        <a:rPr lang="en-US" sz="1600" dirty="0" smtClean="0">
                          <a:latin typeface="Times New Roman"/>
                          <a:ea typeface="Times New Roman"/>
                          <a:cs typeface="Times New Roman"/>
                        </a:rPr>
                        <a:t>Uniformity from simulations not including machining tolerances</a:t>
                      </a:r>
                      <a:endParaRPr lang="en-US"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600" dirty="0">
                          <a:latin typeface="Times New Roman"/>
                          <a:ea typeface="Times New Roman"/>
                          <a:cs typeface="Times New Roman"/>
                        </a:rPr>
                        <a:t>Defined in drawing </a:t>
                      </a:r>
                      <a:r>
                        <a:rPr lang="en-US" sz="1600" dirty="0" smtClean="0">
                          <a:solidFill>
                            <a:srgbClr val="000000"/>
                          </a:solidFill>
                          <a:latin typeface="Times New Roman"/>
                          <a:ea typeface="Times New Roman"/>
                          <a:cs typeface="Times New Roman"/>
                        </a:rPr>
                        <a:t>D00000-19-00-3002</a:t>
                      </a:r>
                    </a:p>
                    <a:p>
                      <a:pPr marL="0" marR="0">
                        <a:lnSpc>
                          <a:spcPct val="115000"/>
                        </a:lnSpc>
                        <a:spcBef>
                          <a:spcPts val="0"/>
                        </a:spcBef>
                        <a:spcAft>
                          <a:spcPts val="1000"/>
                        </a:spcAft>
                      </a:pPr>
                      <a:r>
                        <a:rPr lang="en-US" sz="1600" dirty="0" smtClean="0"/>
                        <a:t>3</a:t>
                      </a:r>
                      <a:r>
                        <a:rPr lang="en-US" sz="1600" dirty="0" smtClean="0">
                          <a:sym typeface="Symbol"/>
                        </a:rPr>
                        <a:t></a:t>
                      </a:r>
                      <a:r>
                        <a:rPr lang="en-US" sz="1600" dirty="0" smtClean="0"/>
                        <a:t>10</a:t>
                      </a:r>
                      <a:r>
                        <a:rPr lang="en-US" sz="1600" baseline="30000" dirty="0" smtClean="0"/>
                        <a:t>-4 </a:t>
                      </a:r>
                      <a:r>
                        <a:rPr lang="en-US" sz="1600" baseline="0" dirty="0" smtClean="0"/>
                        <a:t>over 100 mm length in uniform region within +/- 2mm of </a:t>
                      </a:r>
                      <a:r>
                        <a:rPr lang="en-US" sz="1600" baseline="0" dirty="0" err="1" smtClean="0"/>
                        <a:t>horiz</a:t>
                      </a:r>
                      <a:r>
                        <a:rPr lang="en-US" sz="1600" baseline="0" dirty="0" smtClean="0"/>
                        <a:t>. Plane</a:t>
                      </a:r>
                      <a:endParaRPr lang="en-US" sz="1600" baseline="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8453">
                <a:tc>
                  <a:txBody>
                    <a:bodyPr/>
                    <a:lstStyle/>
                    <a:p>
                      <a:pPr marL="0" marR="0">
                        <a:lnSpc>
                          <a:spcPct val="115000"/>
                        </a:lnSpc>
                        <a:spcBef>
                          <a:spcPts val="0"/>
                        </a:spcBef>
                        <a:spcAft>
                          <a:spcPts val="1000"/>
                        </a:spcAft>
                      </a:pPr>
                      <a:r>
                        <a:rPr lang="en-US" sz="1600" dirty="0">
                          <a:latin typeface="Times New Roman"/>
                          <a:ea typeface="Times New Roman"/>
                          <a:cs typeface="Times New Roman"/>
                        </a:rPr>
                        <a:t>Global uniformity   volume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6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600" dirty="0" smtClean="0">
                          <a:latin typeface="Times New Roman"/>
                          <a:ea typeface="Times New Roman"/>
                          <a:cs typeface="Times New Roman"/>
                        </a:rPr>
                        <a:t>Defined  </a:t>
                      </a:r>
                      <a:r>
                        <a:rPr lang="en-US" sz="1600" dirty="0">
                          <a:latin typeface="Times New Roman"/>
                          <a:ea typeface="Times New Roman"/>
                          <a:cs typeface="Times New Roman"/>
                        </a:rPr>
                        <a:t>in drawing </a:t>
                      </a:r>
                      <a:r>
                        <a:rPr lang="en-US" sz="1600" dirty="0" smtClean="0">
                          <a:solidFill>
                            <a:srgbClr val="000000"/>
                          </a:solidFill>
                          <a:latin typeface="Times New Roman"/>
                          <a:ea typeface="Times New Roman"/>
                          <a:cs typeface="Times New Roman"/>
                        </a:rPr>
                        <a:t>D00000-19-00-3002</a:t>
                      </a:r>
                    </a:p>
                    <a:p>
                      <a:pPr marL="0" marR="0">
                        <a:lnSpc>
                          <a:spcPct val="115000"/>
                        </a:lnSpc>
                        <a:spcBef>
                          <a:spcPts val="0"/>
                        </a:spcBef>
                        <a:spcAft>
                          <a:spcPts val="1000"/>
                        </a:spcAft>
                      </a:pPr>
                      <a:r>
                        <a:rPr lang="en-US" sz="1600" dirty="0" smtClean="0">
                          <a:solidFill>
                            <a:srgbClr val="000000"/>
                          </a:solidFill>
                          <a:latin typeface="Times New Roman"/>
                          <a:ea typeface="Times New Roman"/>
                          <a:cs typeface="Times New Roman"/>
                        </a:rPr>
                        <a:t>Better than 1%</a:t>
                      </a:r>
                      <a:r>
                        <a:rPr lang="en-US" sz="1600" baseline="0" dirty="0" smtClean="0">
                          <a:solidFill>
                            <a:srgbClr val="000000"/>
                          </a:solidFill>
                          <a:latin typeface="Times New Roman"/>
                          <a:ea typeface="Times New Roman"/>
                          <a:cs typeface="Times New Roman"/>
                        </a:rPr>
                        <a:t> in full uniform region</a:t>
                      </a:r>
                      <a:endParaRPr lang="en-US"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2"/>
          </p:nvPr>
        </p:nvSpPr>
        <p:spPr/>
        <p:txBody>
          <a:bodyPr/>
          <a:lstStyle/>
          <a:p>
            <a:fld id="{AAEB1468-DAA7-4ABF-BEA4-87FFFC824746}" type="slidenum">
              <a:rPr lang="en-US" smtClean="0"/>
              <a:pPr/>
              <a:t>10</a:t>
            </a:fld>
            <a:endParaRPr lang="en-US"/>
          </a:p>
        </p:txBody>
      </p:sp>
      <p:sp>
        <p:nvSpPr>
          <p:cNvPr id="5" name="Footer Placeholder 4"/>
          <p:cNvSpPr>
            <a:spLocks noGrp="1"/>
          </p:cNvSpPr>
          <p:nvPr>
            <p:ph type="ftr" sz="quarter" idx="11"/>
          </p:nvPr>
        </p:nvSpPr>
        <p:spPr/>
        <p:txBody>
          <a:bodyPr/>
          <a:lstStyle/>
          <a:p>
            <a:r>
              <a:rPr lang="en-US" smtClean="0"/>
              <a:t>Tagger Magnet Design Review July 09</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M:\halld\Users\Stewart\GlueX-doc-1127\chapter5\TAGGER_ISO.png"/>
          <p:cNvPicPr>
            <a:picLocks noChangeAspect="1" noChangeArrowheads="1"/>
          </p:cNvPicPr>
          <p:nvPr/>
        </p:nvPicPr>
        <p:blipFill>
          <a:blip r:embed="rId2" cstate="print"/>
          <a:srcRect/>
          <a:stretch>
            <a:fillRect/>
          </a:stretch>
        </p:blipFill>
        <p:spPr bwMode="auto">
          <a:xfrm>
            <a:off x="304800" y="827129"/>
            <a:ext cx="8498713" cy="6030871"/>
          </a:xfrm>
          <a:prstGeom prst="rect">
            <a:avLst/>
          </a:prstGeom>
          <a:ln w="38100" cap="sq">
            <a:noFill/>
            <a:prstDash val="solid"/>
            <a:miter lim="800000"/>
          </a:ln>
          <a:effectLst>
            <a:outerShdw blurRad="50800" dist="38100" dir="2700000" algn="tl" rotWithShape="0">
              <a:srgbClr val="000000">
                <a:alpha val="43000"/>
              </a:srgbClr>
            </a:outerShdw>
          </a:effectLst>
        </p:spPr>
      </p:pic>
      <p:sp>
        <p:nvSpPr>
          <p:cNvPr id="5" name="Title 4"/>
          <p:cNvSpPr>
            <a:spLocks noGrp="1"/>
          </p:cNvSpPr>
          <p:nvPr>
            <p:ph type="title"/>
          </p:nvPr>
        </p:nvSpPr>
        <p:spPr>
          <a:xfrm>
            <a:off x="457200" y="533400"/>
            <a:ext cx="8229600" cy="667512"/>
          </a:xfrm>
        </p:spPr>
        <p:txBody>
          <a:bodyPr>
            <a:normAutofit fontScale="90000"/>
          </a:bodyPr>
          <a:lstStyle/>
          <a:p>
            <a:r>
              <a:rPr lang="en-US" dirty="0" smtClean="0"/>
              <a:t>Tagger Magnet Nominal Design</a:t>
            </a:r>
            <a:endParaRPr lang="en-US" dirty="0"/>
          </a:p>
        </p:txBody>
      </p:sp>
      <p:sp>
        <p:nvSpPr>
          <p:cNvPr id="7" name="Content Placeholder 6"/>
          <p:cNvSpPr>
            <a:spLocks noGrp="1"/>
          </p:cNvSpPr>
          <p:nvPr>
            <p:ph idx="1"/>
          </p:nvPr>
        </p:nvSpPr>
        <p:spPr>
          <a:xfrm>
            <a:off x="76200" y="1371600"/>
            <a:ext cx="4572000" cy="1905000"/>
          </a:xfrm>
        </p:spPr>
        <p:txBody>
          <a:bodyPr>
            <a:normAutofit/>
          </a:bodyPr>
          <a:lstStyle/>
          <a:p>
            <a:r>
              <a:rPr lang="en-US" sz="2000" dirty="0" smtClean="0"/>
              <a:t>1.5 T  nominal field</a:t>
            </a:r>
          </a:p>
          <a:p>
            <a:r>
              <a:rPr lang="en-US" sz="2000" dirty="0" smtClean="0"/>
              <a:t>1.1 m wide  1.4 m high 6.3 m long</a:t>
            </a:r>
          </a:p>
          <a:p>
            <a:pPr marL="274320" lvl="1" indent="-274320">
              <a:buClr>
                <a:schemeClr val="accent3"/>
              </a:buClr>
              <a:buSzPct val="95000"/>
            </a:pPr>
            <a:r>
              <a:rPr lang="en-US" sz="2000" dirty="0" smtClean="0"/>
              <a:t>30 mm pole gap</a:t>
            </a:r>
          </a:p>
          <a:p>
            <a:r>
              <a:rPr lang="en-US" sz="2000" dirty="0" smtClean="0"/>
              <a:t>Heaviest piece &lt; 25 t</a:t>
            </a:r>
          </a:p>
          <a:p>
            <a:r>
              <a:rPr lang="en-US" sz="2000" dirty="0" smtClean="0"/>
              <a:t>80 t total mass</a:t>
            </a:r>
          </a:p>
          <a:p>
            <a:endParaRPr lang="en-US" sz="2000" dirty="0"/>
          </a:p>
        </p:txBody>
      </p:sp>
      <p:sp>
        <p:nvSpPr>
          <p:cNvPr id="14" name="Slide Number Placeholder 13"/>
          <p:cNvSpPr>
            <a:spLocks noGrp="1"/>
          </p:cNvSpPr>
          <p:nvPr>
            <p:ph type="sldNum" sz="quarter" idx="12"/>
          </p:nvPr>
        </p:nvSpPr>
        <p:spPr/>
        <p:txBody>
          <a:bodyPr/>
          <a:lstStyle/>
          <a:p>
            <a:fld id="{7E9B6132-393E-486B-93A4-7A1CBB48310B}" type="slidenum">
              <a:rPr lang="en-US" smtClean="0"/>
              <a:pPr/>
              <a:t>11</a:t>
            </a:fld>
            <a:endParaRPr lang="en-US" dirty="0"/>
          </a:p>
        </p:txBody>
      </p:sp>
      <p:sp>
        <p:nvSpPr>
          <p:cNvPr id="8" name="Content Placeholder 6"/>
          <p:cNvSpPr txBox="1">
            <a:spLocks/>
          </p:cNvSpPr>
          <p:nvPr/>
        </p:nvSpPr>
        <p:spPr>
          <a:xfrm>
            <a:off x="4343400" y="4724400"/>
            <a:ext cx="4572000" cy="1905000"/>
          </a:xfrm>
          <a:prstGeom prst="rect">
            <a:avLst/>
          </a:prstGeom>
        </p:spPr>
        <p:txBody>
          <a:bodyPr vert="horz">
            <a:normAutofit/>
          </a:bodyPr>
          <a:lstStyle/>
          <a:p>
            <a:pPr marL="274320" indent="-274320">
              <a:spcBef>
                <a:spcPct val="20000"/>
              </a:spcBef>
              <a:buClr>
                <a:schemeClr val="accent3"/>
              </a:buClr>
              <a:buSzPct val="95000"/>
              <a:buFont typeface="Wingdings 2"/>
              <a:buChar char=""/>
            </a:pPr>
            <a:r>
              <a:rPr lang="en-US" sz="2000" dirty="0" smtClean="0"/>
              <a:t>12 GeV e</a:t>
            </a:r>
            <a:r>
              <a:rPr lang="en-US" sz="2000" baseline="30000" dirty="0" smtClean="0"/>
              <a:t>-</a:t>
            </a:r>
            <a:r>
              <a:rPr lang="en-US" sz="2000" dirty="0" smtClean="0"/>
              <a:t> bent 13.4 °</a:t>
            </a:r>
          </a:p>
          <a:p>
            <a:pPr marL="274320" lvl="0" indent="-274320">
              <a:spcBef>
                <a:spcPct val="20000"/>
              </a:spcBef>
              <a:buClr>
                <a:schemeClr val="accent3"/>
              </a:buClr>
              <a:buSzPct val="95000"/>
              <a:buFont typeface="Wingdings 2"/>
              <a:buChar char=""/>
            </a:pPr>
            <a:r>
              <a:rPr lang="en-US" sz="2000" dirty="0" smtClean="0"/>
              <a:t>Electron measurement</a:t>
            </a:r>
          </a:p>
          <a:p>
            <a:pPr marL="731520" lvl="1" indent="-274320">
              <a:spcBef>
                <a:spcPct val="20000"/>
              </a:spcBef>
              <a:buClr>
                <a:schemeClr val="accent3"/>
              </a:buClr>
              <a:buSzPct val="95000"/>
              <a:buFont typeface="Wingdings 2"/>
              <a:buChar char=""/>
            </a:pPr>
            <a:r>
              <a:rPr lang="en-US" sz="2000" dirty="0" smtClean="0"/>
              <a:t>9 – 0.3 GeV electrons</a:t>
            </a:r>
          </a:p>
          <a:p>
            <a:pPr marL="731520" lvl="1" indent="-274320">
              <a:spcBef>
                <a:spcPct val="20000"/>
              </a:spcBef>
              <a:buClr>
                <a:schemeClr val="accent3"/>
              </a:buClr>
              <a:buSzPct val="95000"/>
              <a:buFont typeface="Wingdings 2"/>
              <a:buChar char=""/>
            </a:pPr>
            <a:r>
              <a:rPr lang="en-US" sz="2000" dirty="0" smtClean="0"/>
              <a:t>11.7 to 3 GeV photons</a:t>
            </a:r>
          </a:p>
          <a:p>
            <a:pPr marL="731520" lvl="1" indent="-274320">
              <a:spcBef>
                <a:spcPct val="20000"/>
              </a:spcBef>
              <a:buClr>
                <a:schemeClr val="accent3"/>
              </a:buClr>
              <a:buSzPct val="95000"/>
              <a:buFont typeface="Wingdings 2"/>
              <a:buChar char=""/>
            </a:pPr>
            <a:r>
              <a:rPr lang="en-US" sz="2000" dirty="0" smtClean="0"/>
              <a:t>~0.04% E/E0 intrinsic resolution!</a:t>
            </a:r>
          </a:p>
        </p:txBody>
      </p:sp>
      <p:sp>
        <p:nvSpPr>
          <p:cNvPr id="9" name="Footer Placeholder 8"/>
          <p:cNvSpPr>
            <a:spLocks noGrp="1"/>
          </p:cNvSpPr>
          <p:nvPr>
            <p:ph type="ftr" sz="quarter" idx="11"/>
          </p:nvPr>
        </p:nvSpPr>
        <p:spPr/>
        <p:txBody>
          <a:bodyPr/>
          <a:lstStyle/>
          <a:p>
            <a:r>
              <a:rPr lang="en-US" dirty="0" smtClean="0"/>
              <a:t>Tagger Magnet Design Review July 09</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Mechanical Requirements</a:t>
            </a:r>
            <a:endParaRPr lang="en-US" dirty="0"/>
          </a:p>
        </p:txBody>
      </p:sp>
      <p:pic>
        <p:nvPicPr>
          <p:cNvPr id="10242" name="Picture 2" descr="G:\SpaceRequirement.png"/>
          <p:cNvPicPr>
            <a:picLocks noGrp="1" noChangeAspect="1" noChangeArrowheads="1"/>
          </p:cNvPicPr>
          <p:nvPr>
            <p:ph idx="1"/>
          </p:nvPr>
        </p:nvPicPr>
        <p:blipFill>
          <a:blip r:embed="rId2"/>
          <a:srcRect/>
          <a:stretch>
            <a:fillRect/>
          </a:stretch>
        </p:blipFill>
        <p:spPr bwMode="auto">
          <a:xfrm>
            <a:off x="4876423" y="1447800"/>
            <a:ext cx="3886577" cy="5181601"/>
          </a:xfrm>
          <a:prstGeom prst="rect">
            <a:avLst/>
          </a:prstGeom>
          <a:noFill/>
        </p:spPr>
      </p:pic>
      <p:sp>
        <p:nvSpPr>
          <p:cNvPr id="5" name="TextBox 4"/>
          <p:cNvSpPr txBox="1"/>
          <p:nvPr/>
        </p:nvSpPr>
        <p:spPr>
          <a:xfrm>
            <a:off x="5562600" y="6550223"/>
            <a:ext cx="3044616" cy="307777"/>
          </a:xfrm>
          <a:prstGeom prst="rect">
            <a:avLst/>
          </a:prstGeom>
          <a:noFill/>
        </p:spPr>
        <p:txBody>
          <a:bodyPr wrap="none" rtlCol="0">
            <a:spAutoFit/>
          </a:bodyPr>
          <a:lstStyle/>
          <a:p>
            <a:r>
              <a:rPr lang="en-US" sz="1400" dirty="0" smtClean="0"/>
              <a:t>From Space Requirements document</a:t>
            </a:r>
            <a:endParaRPr lang="en-US" sz="1400" dirty="0"/>
          </a:p>
        </p:txBody>
      </p:sp>
      <p:sp>
        <p:nvSpPr>
          <p:cNvPr id="6" name="Left Brace 5"/>
          <p:cNvSpPr/>
          <p:nvPr/>
        </p:nvSpPr>
        <p:spPr>
          <a:xfrm>
            <a:off x="4648200" y="3505200"/>
            <a:ext cx="228600" cy="28956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3886200" y="4495800"/>
            <a:ext cx="990600" cy="923330"/>
          </a:xfrm>
          <a:prstGeom prst="rect">
            <a:avLst/>
          </a:prstGeom>
          <a:noFill/>
        </p:spPr>
        <p:txBody>
          <a:bodyPr wrap="square" rtlCol="0">
            <a:spAutoFit/>
          </a:bodyPr>
          <a:lstStyle/>
          <a:p>
            <a:r>
              <a:rPr lang="en-US" dirty="0" smtClean="0"/>
              <a:t>251 cm to the floor</a:t>
            </a:r>
            <a:endParaRPr lang="en-US" dirty="0"/>
          </a:p>
        </p:txBody>
      </p:sp>
      <p:sp>
        <p:nvSpPr>
          <p:cNvPr id="8" name="Left Brace 7"/>
          <p:cNvSpPr/>
          <p:nvPr/>
        </p:nvSpPr>
        <p:spPr>
          <a:xfrm>
            <a:off x="4724400" y="1600200"/>
            <a:ext cx="228600" cy="17526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3886200" y="2057400"/>
            <a:ext cx="990600" cy="923330"/>
          </a:xfrm>
          <a:prstGeom prst="rect">
            <a:avLst/>
          </a:prstGeom>
          <a:noFill/>
        </p:spPr>
        <p:txBody>
          <a:bodyPr wrap="square" rtlCol="0">
            <a:spAutoFit/>
          </a:bodyPr>
          <a:lstStyle/>
          <a:p>
            <a:r>
              <a:rPr lang="en-US" dirty="0" smtClean="0"/>
              <a:t>199 cm to the floor</a:t>
            </a:r>
            <a:endParaRPr lang="en-US" dirty="0"/>
          </a:p>
        </p:txBody>
      </p:sp>
      <p:sp>
        <p:nvSpPr>
          <p:cNvPr id="10" name="TextBox 9"/>
          <p:cNvSpPr txBox="1"/>
          <p:nvPr/>
        </p:nvSpPr>
        <p:spPr>
          <a:xfrm>
            <a:off x="7315200" y="3429000"/>
            <a:ext cx="1143000" cy="923330"/>
          </a:xfrm>
          <a:prstGeom prst="rect">
            <a:avLst/>
          </a:prstGeom>
          <a:noFill/>
        </p:spPr>
        <p:txBody>
          <a:bodyPr wrap="square" rtlCol="0">
            <a:spAutoFit/>
          </a:bodyPr>
          <a:lstStyle/>
          <a:p>
            <a:r>
              <a:rPr lang="en-US" dirty="0" smtClean="0">
                <a:solidFill>
                  <a:srgbClr val="C00000"/>
                </a:solidFill>
              </a:rPr>
              <a:t>Rod  now ~ 158 cm long</a:t>
            </a:r>
            <a:endParaRPr lang="en-US" dirty="0">
              <a:solidFill>
                <a:srgbClr val="C00000"/>
              </a:solidFill>
            </a:endParaRPr>
          </a:p>
        </p:txBody>
      </p:sp>
      <p:cxnSp>
        <p:nvCxnSpPr>
          <p:cNvPr id="13" name="Straight Arrow Connector 12"/>
          <p:cNvCxnSpPr>
            <a:stCxn id="10" idx="1"/>
          </p:cNvCxnSpPr>
          <p:nvPr/>
        </p:nvCxnSpPr>
        <p:spPr>
          <a:xfrm rot="10800000">
            <a:off x="5867400" y="3733809"/>
            <a:ext cx="1447800" cy="156857"/>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5" name="Content Placeholder 2"/>
          <p:cNvSpPr txBox="1">
            <a:spLocks/>
          </p:cNvSpPr>
          <p:nvPr/>
        </p:nvSpPr>
        <p:spPr>
          <a:xfrm>
            <a:off x="152400" y="1752600"/>
            <a:ext cx="3429000" cy="4648200"/>
          </a:xfrm>
          <a:prstGeom prst="rect">
            <a:avLst/>
          </a:prstGeom>
        </p:spPr>
        <p:txBody>
          <a:bodyPr vert="horz">
            <a:normAutofit fontScale="85000" lnSpcReduction="20000"/>
          </a:bodyPr>
          <a:lstStyle/>
          <a:p>
            <a:pPr marL="274320" lvl="0" indent="-274320">
              <a:spcBef>
                <a:spcPct val="20000"/>
              </a:spcBef>
              <a:buClr>
                <a:schemeClr val="accent3"/>
              </a:buClr>
              <a:buSzPct val="95000"/>
              <a:buFont typeface="Wingdings 2"/>
              <a:buChar char=""/>
            </a:pPr>
            <a:r>
              <a:rPr lang="en-US" sz="2800" dirty="0" smtClean="0"/>
              <a:t>The magnet must fit in the hall.</a:t>
            </a:r>
          </a:p>
          <a:p>
            <a:pPr marL="731520" lvl="1" indent="-274320">
              <a:spcBef>
                <a:spcPct val="20000"/>
              </a:spcBef>
              <a:buClr>
                <a:schemeClr val="accent3"/>
              </a:buClr>
              <a:buSzPct val="95000"/>
              <a:buFont typeface="Wingdings 2"/>
              <a:buChar char=""/>
            </a:pPr>
            <a:r>
              <a:rPr lang="en-US" sz="2000" dirty="0" smtClean="0"/>
              <a:t>Requires a space requirements drawing. </a:t>
            </a:r>
          </a:p>
          <a:p>
            <a:pPr marL="731520" lvl="1" indent="-274320">
              <a:spcBef>
                <a:spcPct val="20000"/>
              </a:spcBef>
              <a:buClr>
                <a:schemeClr val="accent3"/>
              </a:buClr>
              <a:buSzPct val="95000"/>
              <a:buFont typeface="Wingdings 2"/>
              <a:buChar char=""/>
            </a:pPr>
            <a:r>
              <a:rPr lang="en-US" sz="2100" dirty="0" smtClean="0"/>
              <a:t>Checked largest truck can back to the hall doors.</a:t>
            </a:r>
          </a:p>
          <a:p>
            <a:pPr marL="731520" lvl="1" indent="-274320">
              <a:spcBef>
                <a:spcPct val="20000"/>
              </a:spcBef>
              <a:buClr>
                <a:schemeClr val="accent3"/>
              </a:buClr>
              <a:buSzPct val="95000"/>
              <a:buFont typeface="Wingdings 2"/>
              <a:buChar char=""/>
            </a:pPr>
            <a:r>
              <a:rPr lang="en-US" sz="2200" dirty="0" smtClean="0"/>
              <a:t>Must fit through the door.</a:t>
            </a: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274320" indent="-274320">
              <a:spcBef>
                <a:spcPct val="20000"/>
              </a:spcBef>
              <a:buClr>
                <a:schemeClr val="accent3"/>
              </a:buClr>
              <a:buSzPct val="95000"/>
              <a:buFont typeface="Wingdings 2"/>
              <a:buChar char=""/>
            </a:pPr>
            <a:r>
              <a:rPr lang="en-US" sz="2800" dirty="0" smtClean="0"/>
              <a:t>It must be possible to assemble it.</a:t>
            </a:r>
          </a:p>
          <a:p>
            <a:pPr marL="731520" lvl="1" indent="-274320">
              <a:spcBef>
                <a:spcPct val="20000"/>
              </a:spcBef>
              <a:buClr>
                <a:schemeClr val="accent3"/>
              </a:buClr>
              <a:buSzPct val="95000"/>
              <a:buFont typeface="Wingdings 2"/>
              <a:buChar char=""/>
            </a:pPr>
            <a:r>
              <a:rPr lang="en-US" sz="2000" dirty="0" smtClean="0"/>
              <a:t>Plan to have a 25 t gantry crane over the magnet.</a:t>
            </a:r>
          </a:p>
          <a:p>
            <a:pPr marL="731520" lvl="1" indent="-274320">
              <a:spcBef>
                <a:spcPct val="20000"/>
              </a:spcBef>
              <a:buClr>
                <a:schemeClr val="accent3"/>
              </a:buClr>
              <a:buSzPct val="95000"/>
              <a:buFont typeface="Wingdings 2"/>
              <a:buChar char=""/>
            </a:pPr>
            <a:r>
              <a:rPr lang="en-US" sz="2000" dirty="0" smtClean="0"/>
              <a:t>Heaviest assembly must be under 25 t.</a:t>
            </a:r>
          </a:p>
          <a:p>
            <a:pPr marL="731520" lvl="1" indent="-274320">
              <a:spcBef>
                <a:spcPct val="20000"/>
              </a:spcBef>
              <a:buClr>
                <a:schemeClr val="accent3"/>
              </a:buClr>
              <a:buSzPct val="95000"/>
              <a:buFont typeface="Wingdings 2"/>
              <a:buChar char=""/>
            </a:pPr>
            <a:r>
              <a:rPr lang="en-US" sz="2000" dirty="0" smtClean="0"/>
              <a:t>Sufficient space is available</a:t>
            </a:r>
          </a:p>
        </p:txBody>
      </p:sp>
      <p:sp>
        <p:nvSpPr>
          <p:cNvPr id="12" name="Slide Number Placeholder 11"/>
          <p:cNvSpPr>
            <a:spLocks noGrp="1"/>
          </p:cNvSpPr>
          <p:nvPr>
            <p:ph type="sldNum" sz="quarter" idx="12"/>
          </p:nvPr>
        </p:nvSpPr>
        <p:spPr/>
        <p:txBody>
          <a:bodyPr/>
          <a:lstStyle/>
          <a:p>
            <a:fld id="{AAEB1468-DAA7-4ABF-BEA4-87FFFC824746}" type="slidenum">
              <a:rPr lang="en-US" smtClean="0"/>
              <a:pPr/>
              <a:t>12</a:t>
            </a:fld>
            <a:endParaRPr lang="en-US"/>
          </a:p>
        </p:txBody>
      </p:sp>
      <p:sp>
        <p:nvSpPr>
          <p:cNvPr id="14" name="Footer Placeholder 13"/>
          <p:cNvSpPr>
            <a:spLocks noGrp="1"/>
          </p:cNvSpPr>
          <p:nvPr>
            <p:ph type="ftr" sz="quarter" idx="11"/>
          </p:nvPr>
        </p:nvSpPr>
        <p:spPr/>
        <p:txBody>
          <a:bodyPr/>
          <a:lstStyle/>
          <a:p>
            <a:r>
              <a:rPr lang="en-US" smtClean="0"/>
              <a:t>Tagger Magnet Design Review July 09</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Magnet Mechanical Requirements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Pole surface must be planar and parallel to </a:t>
            </a:r>
            <a:r>
              <a:rPr lang="en-US" dirty="0" smtClean="0">
                <a:latin typeface="Cambria Math"/>
                <a:ea typeface="Cambria Math"/>
              </a:rPr>
              <a:t>±0.1 mm without vacuum and magnetic loads.</a:t>
            </a:r>
          </a:p>
          <a:p>
            <a:r>
              <a:rPr lang="en-US" dirty="0" smtClean="0">
                <a:latin typeface="Cambria Math"/>
                <a:ea typeface="Cambria Math"/>
              </a:rPr>
              <a:t>Maximum deflection of the pole surfaces due to magnetic and vacuum forces &lt; 0.15mm</a:t>
            </a:r>
          </a:p>
          <a:p>
            <a:r>
              <a:rPr lang="en-US" dirty="0" smtClean="0">
                <a:latin typeface="Cambria Math"/>
                <a:ea typeface="Cambria Math"/>
              </a:rPr>
              <a:t>The sealing surfaces to the vacuum chamber must be planar and parallel to ±0.2 mm.</a:t>
            </a:r>
          </a:p>
          <a:p>
            <a:r>
              <a:rPr lang="en-US" dirty="0" smtClean="0">
                <a:latin typeface="Cambria Math"/>
                <a:ea typeface="Cambria Math"/>
              </a:rPr>
              <a:t>No voids larger than 0.3˝ within 0.9˝ of the pole surface.</a:t>
            </a:r>
          </a:p>
          <a:p>
            <a:r>
              <a:rPr lang="en-US" dirty="0" smtClean="0">
                <a:latin typeface="Cambria Math"/>
                <a:ea typeface="Cambria Math"/>
              </a:rPr>
              <a:t>Material, heat treatment, and handling must be described at the time of the proposal.</a:t>
            </a:r>
          </a:p>
          <a:p>
            <a:r>
              <a:rPr lang="en-US" dirty="0" smtClean="0">
                <a:latin typeface="Cambria Math"/>
                <a:ea typeface="Cambria Math"/>
              </a:rPr>
              <a:t>Vacuum wetted surfaces must be Ni plated.</a:t>
            </a:r>
          </a:p>
          <a:p>
            <a:r>
              <a:rPr lang="en-US" dirty="0" err="1" smtClean="0">
                <a:latin typeface="Cambria Math"/>
                <a:ea typeface="Cambria Math"/>
              </a:rPr>
              <a:t>Fiducial</a:t>
            </a:r>
            <a:r>
              <a:rPr lang="en-US" dirty="0" smtClean="0">
                <a:latin typeface="Cambria Math"/>
                <a:ea typeface="Cambria Math"/>
              </a:rPr>
              <a:t>  features must be mounted as specified.</a:t>
            </a:r>
          </a:p>
          <a:p>
            <a:r>
              <a:rPr lang="en-US" dirty="0" smtClean="0">
                <a:latin typeface="Cambria Math"/>
                <a:ea typeface="Cambria Math"/>
              </a:rPr>
              <a:t>Materials must be documented and the pieces marked.</a:t>
            </a:r>
          </a:p>
          <a:p>
            <a:endParaRPr lang="en-US" dirty="0" smtClean="0">
              <a:latin typeface="Cambria Math"/>
              <a:ea typeface="Cambria Math"/>
            </a:endParaRPr>
          </a:p>
          <a:p>
            <a:endParaRPr lang="en-US" dirty="0"/>
          </a:p>
        </p:txBody>
      </p:sp>
      <p:sp>
        <p:nvSpPr>
          <p:cNvPr id="4" name="Slide Number Placeholder 3"/>
          <p:cNvSpPr>
            <a:spLocks noGrp="1"/>
          </p:cNvSpPr>
          <p:nvPr>
            <p:ph type="sldNum" sz="quarter" idx="12"/>
          </p:nvPr>
        </p:nvSpPr>
        <p:spPr/>
        <p:txBody>
          <a:bodyPr/>
          <a:lstStyle/>
          <a:p>
            <a:fld id="{AAEB1468-DAA7-4ABF-BEA4-87FFFC824746}" type="slidenum">
              <a:rPr lang="en-US" smtClean="0"/>
              <a:pPr/>
              <a:t>13</a:t>
            </a:fld>
            <a:endParaRPr lang="en-US"/>
          </a:p>
        </p:txBody>
      </p:sp>
      <p:sp>
        <p:nvSpPr>
          <p:cNvPr id="5" name="Footer Placeholder 4"/>
          <p:cNvSpPr>
            <a:spLocks noGrp="1"/>
          </p:cNvSpPr>
          <p:nvPr>
            <p:ph type="ftr" sz="quarter" idx="11"/>
          </p:nvPr>
        </p:nvSpPr>
        <p:spPr/>
        <p:txBody>
          <a:bodyPr/>
          <a:lstStyle/>
          <a:p>
            <a:r>
              <a:rPr lang="en-US" smtClean="0"/>
              <a:t>Tagger Magnet Design Review July 09</a:t>
            </a: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Mechanical Requirements - Stands</a:t>
            </a:r>
            <a:endParaRPr lang="en-US" dirty="0"/>
          </a:p>
        </p:txBody>
      </p:sp>
      <p:sp>
        <p:nvSpPr>
          <p:cNvPr id="3" name="Content Placeholder 2"/>
          <p:cNvSpPr>
            <a:spLocks noGrp="1"/>
          </p:cNvSpPr>
          <p:nvPr>
            <p:ph idx="1"/>
          </p:nvPr>
        </p:nvSpPr>
        <p:spPr/>
        <p:txBody>
          <a:bodyPr/>
          <a:lstStyle/>
          <a:p>
            <a:r>
              <a:rPr lang="en-US" dirty="0" smtClean="0"/>
              <a:t>Must have correct height.</a:t>
            </a:r>
          </a:p>
          <a:p>
            <a:r>
              <a:rPr lang="en-US" dirty="0" smtClean="0"/>
              <a:t>Adjustment capability </a:t>
            </a:r>
            <a:r>
              <a:rPr lang="en-US" dirty="0" smtClean="0">
                <a:latin typeface="Cambria Math"/>
                <a:ea typeface="Cambria Math"/>
              </a:rPr>
              <a:t>± 10 mm hor. ± 9 mm vert.</a:t>
            </a:r>
          </a:p>
          <a:p>
            <a:r>
              <a:rPr lang="en-US" dirty="0" smtClean="0">
                <a:latin typeface="Cambria Math"/>
                <a:ea typeface="Cambria Math"/>
              </a:rPr>
              <a:t>Minimum factor of 3 safety</a:t>
            </a:r>
          </a:p>
          <a:p>
            <a:r>
              <a:rPr lang="en-US" dirty="0" smtClean="0">
                <a:latin typeface="Cambria Math"/>
                <a:ea typeface="Cambria Math"/>
              </a:rPr>
              <a:t>Documentation detailing safety analysis</a:t>
            </a:r>
          </a:p>
          <a:p>
            <a:r>
              <a:rPr lang="en-US" dirty="0" smtClean="0">
                <a:latin typeface="Cambria Math"/>
                <a:ea typeface="Cambria Math"/>
              </a:rPr>
              <a:t>Welding in accordance with AWS D1.1</a:t>
            </a:r>
          </a:p>
          <a:p>
            <a:r>
              <a:rPr lang="en-US" dirty="0" smtClean="0">
                <a:latin typeface="Cambria Math"/>
                <a:ea typeface="Cambria Math"/>
              </a:rPr>
              <a:t> Features to mount the detector package must be provided above the alignment cartridges</a:t>
            </a:r>
          </a:p>
          <a:p>
            <a:pPr lvl="1"/>
            <a:r>
              <a:rPr lang="en-US" dirty="0" smtClean="0">
                <a:latin typeface="Cambria Math"/>
                <a:ea typeface="Cambria Math"/>
              </a:rPr>
              <a:t>Needs described on an interface drawing.</a:t>
            </a:r>
          </a:p>
          <a:p>
            <a:endParaRPr lang="en-US" dirty="0"/>
          </a:p>
        </p:txBody>
      </p:sp>
      <p:sp>
        <p:nvSpPr>
          <p:cNvPr id="4" name="Slide Number Placeholder 3"/>
          <p:cNvSpPr>
            <a:spLocks noGrp="1"/>
          </p:cNvSpPr>
          <p:nvPr>
            <p:ph type="sldNum" sz="quarter" idx="12"/>
          </p:nvPr>
        </p:nvSpPr>
        <p:spPr/>
        <p:txBody>
          <a:bodyPr/>
          <a:lstStyle/>
          <a:p>
            <a:fld id="{AAEB1468-DAA7-4ABF-BEA4-87FFFC824746}" type="slidenum">
              <a:rPr lang="en-US" smtClean="0"/>
              <a:pPr/>
              <a:t>14</a:t>
            </a:fld>
            <a:endParaRPr lang="en-US"/>
          </a:p>
        </p:txBody>
      </p:sp>
      <p:sp>
        <p:nvSpPr>
          <p:cNvPr id="5" name="Footer Placeholder 4"/>
          <p:cNvSpPr>
            <a:spLocks noGrp="1"/>
          </p:cNvSpPr>
          <p:nvPr>
            <p:ph type="ftr" sz="quarter" idx="11"/>
          </p:nvPr>
        </p:nvSpPr>
        <p:spPr/>
        <p:txBody>
          <a:bodyPr/>
          <a:lstStyle/>
          <a:p>
            <a:r>
              <a:rPr lang="en-US" smtClean="0"/>
              <a:t>Tagger Magnet Design Review July 09</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667512"/>
          </a:xfrm>
        </p:spPr>
        <p:txBody>
          <a:bodyPr>
            <a:normAutofit fontScale="90000"/>
          </a:bodyPr>
          <a:lstStyle/>
          <a:p>
            <a:r>
              <a:rPr lang="en-US" dirty="0" smtClean="0"/>
              <a:t>Coil Requirements</a:t>
            </a:r>
            <a:endParaRPr lang="en-US" dirty="0"/>
          </a:p>
        </p:txBody>
      </p:sp>
      <p:graphicFrame>
        <p:nvGraphicFramePr>
          <p:cNvPr id="4" name="Table 3"/>
          <p:cNvGraphicFramePr>
            <a:graphicFrameLocks noGrp="1"/>
          </p:cNvGraphicFramePr>
          <p:nvPr/>
        </p:nvGraphicFramePr>
        <p:xfrm>
          <a:off x="685800" y="1447800"/>
          <a:ext cx="7391400" cy="4632107"/>
        </p:xfrm>
        <a:graphic>
          <a:graphicData uri="http://schemas.openxmlformats.org/drawingml/2006/table">
            <a:tbl>
              <a:tblPr/>
              <a:tblGrid>
                <a:gridCol w="3133311"/>
                <a:gridCol w="803413"/>
                <a:gridCol w="3454676"/>
              </a:tblGrid>
              <a:tr h="208467">
                <a:tc>
                  <a:txBody>
                    <a:bodyPr/>
                    <a:lstStyle/>
                    <a:p>
                      <a:pPr marL="0" marR="0">
                        <a:lnSpc>
                          <a:spcPct val="115000"/>
                        </a:lnSpc>
                        <a:spcBef>
                          <a:spcPts val="1200"/>
                        </a:spcBef>
                        <a:spcAft>
                          <a:spcPts val="1000"/>
                        </a:spcAft>
                      </a:pPr>
                      <a:r>
                        <a:rPr lang="en-US" sz="1600" b="1" dirty="0">
                          <a:latin typeface="Times New Roman"/>
                          <a:ea typeface="Times New Roman"/>
                          <a:cs typeface="Times New Roman"/>
                        </a:rPr>
                        <a:t>Requirements</a:t>
                      </a:r>
                      <a:endParaRPr lang="en-US"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1200"/>
                        </a:spcBef>
                        <a:spcAft>
                          <a:spcPts val="1000"/>
                        </a:spcAft>
                      </a:pPr>
                      <a:r>
                        <a:rPr lang="en-US" sz="1600" b="1" dirty="0">
                          <a:latin typeface="Times New Roman"/>
                          <a:ea typeface="Times New Roman"/>
                          <a:cs typeface="Times New Roman"/>
                        </a:rPr>
                        <a:t>Units</a:t>
                      </a:r>
                      <a:endParaRPr lang="en-US"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1200"/>
                        </a:spcBef>
                        <a:spcAft>
                          <a:spcPts val="1000"/>
                        </a:spcAft>
                      </a:pPr>
                      <a:r>
                        <a:rPr lang="en-US" sz="1600" b="1">
                          <a:latin typeface="Times New Roman"/>
                          <a:ea typeface="Times New Roman"/>
                          <a:cs typeface="Times New Roman"/>
                        </a:rPr>
                        <a:t>Value</a:t>
                      </a:r>
                      <a:endParaRPr lang="en-US" sz="16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63989">
                <a:tc>
                  <a:txBody>
                    <a:bodyPr/>
                    <a:lstStyle/>
                    <a:p>
                      <a:pPr marL="0" marR="0">
                        <a:lnSpc>
                          <a:spcPct val="115000"/>
                        </a:lnSpc>
                        <a:spcBef>
                          <a:spcPts val="0"/>
                        </a:spcBef>
                        <a:spcAft>
                          <a:spcPts val="1000"/>
                        </a:spcAft>
                      </a:pPr>
                      <a:r>
                        <a:rPr lang="en-US" sz="1600" dirty="0">
                          <a:latin typeface="Times New Roman"/>
                          <a:ea typeface="Times New Roman"/>
                          <a:cs typeface="Times New Roman"/>
                        </a:rPr>
                        <a:t> Coil Mechanical Requirements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6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600" dirty="0">
                          <a:latin typeface="Times New Roman"/>
                          <a:ea typeface="Times New Roman"/>
                          <a:cs typeface="Times New Roman"/>
                        </a:rPr>
                        <a:t>Drawings  </a:t>
                      </a:r>
                      <a:r>
                        <a:rPr lang="en-US" sz="1600" dirty="0">
                          <a:solidFill>
                            <a:srgbClr val="000000"/>
                          </a:solidFill>
                          <a:latin typeface="Times New Roman"/>
                          <a:ea typeface="Times New Roman"/>
                          <a:cs typeface="Times New Roman"/>
                        </a:rPr>
                        <a:t>D00000-19-00-2010  and D00000-19-00-2010</a:t>
                      </a:r>
                      <a:endParaRPr lang="en-US" sz="1600" dirty="0">
                        <a:latin typeface="Times New Roman"/>
                        <a:ea typeface="Times New Roman"/>
                        <a:cs typeface="Times New Roman"/>
                      </a:endParaRPr>
                    </a:p>
                    <a:p>
                      <a:pPr marL="0" marR="0">
                        <a:lnSpc>
                          <a:spcPct val="115000"/>
                        </a:lnSpc>
                        <a:spcBef>
                          <a:spcPts val="0"/>
                        </a:spcBef>
                        <a:spcAft>
                          <a:spcPts val="1000"/>
                        </a:spcAft>
                      </a:pPr>
                      <a:r>
                        <a:rPr lang="en-US" sz="1100" dirty="0">
                          <a:latin typeface="Times New Roman"/>
                          <a:ea typeface="Times New Roman"/>
                          <a:cs typeface="Times New Roman"/>
                        </a:rPr>
                        <a:t>W</a:t>
                      </a:r>
                      <a:r>
                        <a:rPr lang="en-US" sz="1100" dirty="0" smtClean="0">
                          <a:latin typeface="Times New Roman"/>
                          <a:ea typeface="Times New Roman"/>
                          <a:cs typeface="Times New Roman"/>
                        </a:rPr>
                        <a:t>inding </a:t>
                      </a:r>
                      <a:r>
                        <a:rPr lang="en-US" sz="1100" dirty="0">
                          <a:latin typeface="Times New Roman"/>
                          <a:ea typeface="Times New Roman"/>
                          <a:cs typeface="Times New Roman"/>
                        </a:rPr>
                        <a:t>scheme, fittings, brazing, </a:t>
                      </a:r>
                      <a:r>
                        <a:rPr lang="en-US" sz="1100" dirty="0" smtClean="0">
                          <a:latin typeface="Times New Roman"/>
                          <a:ea typeface="Times New Roman"/>
                          <a:cs typeface="Times New Roman"/>
                        </a:rPr>
                        <a:t>material, </a:t>
                      </a:r>
                      <a:r>
                        <a:rPr lang="en-US" sz="1100" dirty="0">
                          <a:latin typeface="Times New Roman"/>
                          <a:ea typeface="Times New Roman"/>
                          <a:cs typeface="Times New Roman"/>
                        </a:rPr>
                        <a:t>f</a:t>
                      </a:r>
                      <a:r>
                        <a:rPr lang="en-US" sz="1100" dirty="0" smtClean="0">
                          <a:latin typeface="Times New Roman"/>
                          <a:ea typeface="Times New Roman"/>
                          <a:cs typeface="Times New Roman"/>
                        </a:rPr>
                        <a:t>lags</a:t>
                      </a:r>
                      <a:r>
                        <a:rPr lang="en-US" sz="1100" dirty="0">
                          <a:latin typeface="Times New Roman"/>
                          <a:ea typeface="Times New Roman"/>
                          <a:cs typeface="Times New Roman"/>
                        </a:rPr>
                        <a:t>, </a:t>
                      </a:r>
                      <a:r>
                        <a:rPr lang="en-US" sz="1100" dirty="0" smtClean="0">
                          <a:latin typeface="Times New Roman"/>
                          <a:ea typeface="Times New Roman"/>
                          <a:cs typeface="Times New Roman"/>
                        </a:rPr>
                        <a:t>fittings, </a:t>
                      </a:r>
                      <a:r>
                        <a:rPr lang="en-US" sz="1100" dirty="0">
                          <a:latin typeface="Times New Roman"/>
                          <a:ea typeface="Times New Roman"/>
                          <a:cs typeface="Times New Roman"/>
                        </a:rPr>
                        <a:t>and </a:t>
                      </a:r>
                      <a:r>
                        <a:rPr lang="en-US" sz="1100" dirty="0" err="1">
                          <a:latin typeface="Times New Roman"/>
                          <a:ea typeface="Times New Roman"/>
                          <a:cs typeface="Times New Roman"/>
                        </a:rPr>
                        <a:t>klixon</a:t>
                      </a:r>
                      <a:r>
                        <a:rPr lang="en-US" sz="1100" dirty="0">
                          <a:latin typeface="Times New Roman"/>
                          <a:ea typeface="Times New Roman"/>
                          <a:cs typeface="Times New Roman"/>
                        </a:rPr>
                        <a:t> should be on drawing.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6935">
                <a:tc>
                  <a:txBody>
                    <a:bodyPr/>
                    <a:lstStyle/>
                    <a:p>
                      <a:pPr marL="0" marR="0">
                        <a:lnSpc>
                          <a:spcPct val="115000"/>
                        </a:lnSpc>
                        <a:spcBef>
                          <a:spcPts val="0"/>
                        </a:spcBef>
                        <a:spcAft>
                          <a:spcPts val="1000"/>
                        </a:spcAft>
                      </a:pPr>
                      <a:r>
                        <a:rPr lang="en-US" sz="1600">
                          <a:latin typeface="Times New Roman"/>
                          <a:ea typeface="Times New Roman"/>
                          <a:cs typeface="Times New Roman"/>
                        </a:rPr>
                        <a:t>Maximum Design Temperature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600">
                          <a:latin typeface="Times New Roman"/>
                          <a:ea typeface="Times New Roman"/>
                          <a:cs typeface="Times New Roman"/>
                          <a:sym typeface="Symbol"/>
                        </a:rPr>
                        <a:t></a:t>
                      </a:r>
                      <a:r>
                        <a:rPr lang="en-US" sz="1600">
                          <a:latin typeface="Times New Roman"/>
                          <a:ea typeface="Times New Roman"/>
                          <a:cs typeface="Times New Roman"/>
                        </a:rPr>
                        <a:t>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600">
                          <a:latin typeface="Times New Roman"/>
                          <a:ea typeface="Times New Roman"/>
                          <a:cs typeface="Times New Roman"/>
                        </a:rPr>
                        <a:t>95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6935">
                <a:tc>
                  <a:txBody>
                    <a:bodyPr/>
                    <a:lstStyle/>
                    <a:p>
                      <a:pPr marL="0" marR="0">
                        <a:lnSpc>
                          <a:spcPct val="115000"/>
                        </a:lnSpc>
                        <a:spcBef>
                          <a:spcPts val="0"/>
                        </a:spcBef>
                        <a:spcAft>
                          <a:spcPts val="1000"/>
                        </a:spcAft>
                      </a:pPr>
                      <a:r>
                        <a:rPr lang="en-US" sz="1600">
                          <a:latin typeface="Times New Roman"/>
                          <a:ea typeface="Times New Roman"/>
                          <a:cs typeface="Times New Roman"/>
                        </a:rPr>
                        <a:t>Maximum operating temperature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600">
                          <a:latin typeface="Times New Roman"/>
                          <a:ea typeface="Times New Roman"/>
                          <a:cs typeface="Times New Roman"/>
                          <a:sym typeface="Symbol"/>
                        </a:rPr>
                        <a:t></a:t>
                      </a:r>
                      <a:r>
                        <a:rPr lang="en-US" sz="1600">
                          <a:latin typeface="Times New Roman"/>
                          <a:ea typeface="Times New Roman"/>
                          <a:cs typeface="Times New Roman"/>
                        </a:rPr>
                        <a:t>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600" dirty="0">
                          <a:latin typeface="Times New Roman"/>
                          <a:ea typeface="Times New Roman"/>
                          <a:cs typeface="Times New Roman"/>
                        </a:rPr>
                        <a:t>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467">
                <a:tc>
                  <a:txBody>
                    <a:bodyPr/>
                    <a:lstStyle/>
                    <a:p>
                      <a:pPr marL="0" marR="0">
                        <a:lnSpc>
                          <a:spcPct val="115000"/>
                        </a:lnSpc>
                        <a:spcBef>
                          <a:spcPts val="0"/>
                        </a:spcBef>
                        <a:spcAft>
                          <a:spcPts val="1000"/>
                        </a:spcAft>
                      </a:pPr>
                      <a:r>
                        <a:rPr lang="en-US" sz="1600">
                          <a:latin typeface="Times New Roman"/>
                          <a:ea typeface="Times New Roman"/>
                          <a:cs typeface="Times New Roman"/>
                        </a:rPr>
                        <a:t>Maximum water pressure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600">
                          <a:latin typeface="Times New Roman"/>
                          <a:ea typeface="Times New Roman"/>
                          <a:cs typeface="Times New Roman"/>
                        </a:rPr>
                        <a:t>PSI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600">
                          <a:latin typeface="Times New Roman"/>
                          <a:ea typeface="Times New Roman"/>
                          <a:cs typeface="Times New Roman"/>
                        </a:rPr>
                        <a:t>120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6935">
                <a:tc>
                  <a:txBody>
                    <a:bodyPr/>
                    <a:lstStyle/>
                    <a:p>
                      <a:pPr marL="0" marR="0">
                        <a:lnSpc>
                          <a:spcPct val="115000"/>
                        </a:lnSpc>
                        <a:spcBef>
                          <a:spcPts val="0"/>
                        </a:spcBef>
                        <a:spcAft>
                          <a:spcPts val="1000"/>
                        </a:spcAft>
                      </a:pPr>
                      <a:r>
                        <a:rPr lang="en-US" sz="1600">
                          <a:latin typeface="Times New Roman"/>
                          <a:ea typeface="Times New Roman"/>
                          <a:cs typeface="Times New Roman"/>
                        </a:rPr>
                        <a:t>Maximum water supply pressure drop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600">
                          <a:latin typeface="Times New Roman"/>
                          <a:ea typeface="Times New Roman"/>
                          <a:cs typeface="Times New Roman"/>
                        </a:rPr>
                        <a:t>PSI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600">
                          <a:latin typeface="Times New Roman"/>
                          <a:ea typeface="Times New Roman"/>
                          <a:cs typeface="Times New Roman"/>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467">
                <a:tc>
                  <a:txBody>
                    <a:bodyPr/>
                    <a:lstStyle/>
                    <a:p>
                      <a:pPr marL="0" marR="0">
                        <a:lnSpc>
                          <a:spcPct val="115000"/>
                        </a:lnSpc>
                        <a:spcBef>
                          <a:spcPts val="0"/>
                        </a:spcBef>
                        <a:spcAft>
                          <a:spcPts val="1000"/>
                        </a:spcAft>
                      </a:pPr>
                      <a:r>
                        <a:rPr lang="en-US" sz="1600">
                          <a:latin typeface="Times New Roman"/>
                          <a:ea typeface="Times New Roman"/>
                          <a:cs typeface="Times New Roman"/>
                        </a:rPr>
                        <a:t>Maximum flow rate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600">
                          <a:latin typeface="Times New Roman"/>
                          <a:ea typeface="Times New Roman"/>
                          <a:cs typeface="Times New Roman"/>
                        </a:rPr>
                        <a:t>GPM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600" dirty="0" smtClean="0">
                          <a:latin typeface="Times New Roman"/>
                          <a:ea typeface="Times New Roman"/>
                          <a:cs typeface="Times New Roman"/>
                        </a:rPr>
                        <a:t>46</a:t>
                      </a:r>
                      <a:endParaRPr lang="en-US"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6935">
                <a:tc>
                  <a:txBody>
                    <a:bodyPr/>
                    <a:lstStyle/>
                    <a:p>
                      <a:pPr marL="0" marR="0">
                        <a:lnSpc>
                          <a:spcPct val="115000"/>
                        </a:lnSpc>
                        <a:spcBef>
                          <a:spcPts val="0"/>
                        </a:spcBef>
                        <a:spcAft>
                          <a:spcPts val="1000"/>
                        </a:spcAft>
                      </a:pPr>
                      <a:r>
                        <a:rPr lang="en-US" sz="1600">
                          <a:latin typeface="Times New Roman"/>
                          <a:ea typeface="Times New Roman"/>
                          <a:cs typeface="Times New Roman"/>
                        </a:rPr>
                        <a:t>Maximum water flow velocity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600">
                          <a:latin typeface="Times New Roman"/>
                          <a:ea typeface="Times New Roman"/>
                          <a:cs typeface="Times New Roman"/>
                        </a:rPr>
                        <a:t>ft/sec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600">
                          <a:latin typeface="Times New Roman"/>
                          <a:ea typeface="Times New Roman"/>
                          <a:cs typeface="Times New Roman"/>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5402">
                <a:tc>
                  <a:txBody>
                    <a:bodyPr/>
                    <a:lstStyle/>
                    <a:p>
                      <a:pPr marL="0" marR="0">
                        <a:lnSpc>
                          <a:spcPct val="115000"/>
                        </a:lnSpc>
                        <a:spcBef>
                          <a:spcPts val="0"/>
                        </a:spcBef>
                        <a:spcAft>
                          <a:spcPts val="1000"/>
                        </a:spcAft>
                      </a:pPr>
                      <a:r>
                        <a:rPr lang="en-US" sz="1600">
                          <a:latin typeface="Times New Roman"/>
                          <a:ea typeface="Times New Roman"/>
                          <a:cs typeface="Times New Roman"/>
                        </a:rPr>
                        <a:t>Maximum voltage drop across all coils connected in series for 1.8 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600">
                          <a:latin typeface="Times New Roman"/>
                          <a:ea typeface="Times New Roman"/>
                          <a:cs typeface="Times New Roman"/>
                        </a:rPr>
                        <a:t>V</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600" dirty="0" smtClean="0">
                          <a:latin typeface="Times New Roman"/>
                          <a:ea typeface="Times New Roman"/>
                          <a:cs typeface="Times New Roman"/>
                        </a:rPr>
                        <a:t>220</a:t>
                      </a:r>
                      <a:endParaRPr lang="en-US"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467">
                <a:tc>
                  <a:txBody>
                    <a:bodyPr/>
                    <a:lstStyle/>
                    <a:p>
                      <a:pPr marL="0" marR="0">
                        <a:lnSpc>
                          <a:spcPct val="115000"/>
                        </a:lnSpc>
                        <a:spcBef>
                          <a:spcPts val="0"/>
                        </a:spcBef>
                        <a:spcAft>
                          <a:spcPts val="1000"/>
                        </a:spcAft>
                      </a:pPr>
                      <a:r>
                        <a:rPr lang="en-US" sz="1600">
                          <a:latin typeface="Times New Roman"/>
                          <a:ea typeface="Times New Roman"/>
                          <a:cs typeface="Times New Roman"/>
                        </a:rPr>
                        <a:t>Maximum Current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600" dirty="0" smtClean="0">
                          <a:latin typeface="Times New Roman"/>
                          <a:ea typeface="Times New Roman"/>
                          <a:cs typeface="Times New Roman"/>
                        </a:rPr>
                        <a:t>A</a:t>
                      </a:r>
                      <a:endParaRPr lang="en-US"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600" dirty="0">
                          <a:latin typeface="Times New Roman"/>
                          <a:ea typeface="Times New Roman"/>
                          <a:cs typeface="Times New Roman"/>
                        </a:rPr>
                        <a:t>400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Slide Number Placeholder 5"/>
          <p:cNvSpPr>
            <a:spLocks noGrp="1"/>
          </p:cNvSpPr>
          <p:nvPr>
            <p:ph type="sldNum" sz="quarter" idx="12"/>
          </p:nvPr>
        </p:nvSpPr>
        <p:spPr/>
        <p:txBody>
          <a:bodyPr/>
          <a:lstStyle/>
          <a:p>
            <a:fld id="{AAEB1468-DAA7-4ABF-BEA4-87FFFC824746}" type="slidenum">
              <a:rPr lang="en-US" smtClean="0"/>
              <a:pPr/>
              <a:t>15</a:t>
            </a:fld>
            <a:endParaRPr lang="en-US"/>
          </a:p>
        </p:txBody>
      </p:sp>
      <p:sp>
        <p:nvSpPr>
          <p:cNvPr id="7" name="Footer Placeholder 6"/>
          <p:cNvSpPr>
            <a:spLocks noGrp="1"/>
          </p:cNvSpPr>
          <p:nvPr>
            <p:ph type="ftr" sz="quarter" idx="11"/>
          </p:nvPr>
        </p:nvSpPr>
        <p:spPr/>
        <p:txBody>
          <a:bodyPr/>
          <a:lstStyle/>
          <a:p>
            <a:r>
              <a:rPr lang="en-US" smtClean="0"/>
              <a:t>Tagger Magnet Design Review July 09</a:t>
            </a: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Material Specifications</a:t>
            </a:r>
            <a:endParaRPr lang="en-US" dirty="0"/>
          </a:p>
        </p:txBody>
      </p:sp>
      <p:sp>
        <p:nvSpPr>
          <p:cNvPr id="3" name="Content Placeholder 2"/>
          <p:cNvSpPr>
            <a:spLocks noGrp="1"/>
          </p:cNvSpPr>
          <p:nvPr>
            <p:ph idx="1"/>
          </p:nvPr>
        </p:nvSpPr>
        <p:spPr/>
        <p:txBody>
          <a:bodyPr>
            <a:normAutofit fontScale="92500"/>
          </a:bodyPr>
          <a:lstStyle/>
          <a:p>
            <a:pPr>
              <a:buNone/>
            </a:pPr>
            <a:r>
              <a:rPr lang="en-US" dirty="0" smtClean="0"/>
              <a:t>I copied the specifications from Robin Wines’ specification #MAG0000000S0045 for the XP Dipole Magnet Coils.</a:t>
            </a:r>
          </a:p>
          <a:p>
            <a:pPr>
              <a:buNone/>
            </a:pPr>
            <a:endParaRPr lang="en-US" dirty="0" smtClean="0"/>
          </a:p>
          <a:p>
            <a:pPr>
              <a:buNone/>
            </a:pPr>
            <a:r>
              <a:rPr lang="en-US" dirty="0" smtClean="0"/>
              <a:t>The materials and quality control items were very well specified and I saw no reason why we should change this.</a:t>
            </a:r>
          </a:p>
          <a:p>
            <a:pPr>
              <a:buNone/>
            </a:pPr>
            <a:endParaRPr lang="en-US" dirty="0" smtClean="0"/>
          </a:p>
          <a:p>
            <a:pPr>
              <a:buNone/>
            </a:pPr>
            <a:r>
              <a:rPr lang="en-US" dirty="0" smtClean="0"/>
              <a:t>This means that only the dimensions of the copper, the array size, and the details of the terminations are left to the manufacturer. We need to specify the fittings and flag dimensions.</a:t>
            </a:r>
            <a:endParaRPr lang="en-US" dirty="0"/>
          </a:p>
        </p:txBody>
      </p:sp>
      <p:sp>
        <p:nvSpPr>
          <p:cNvPr id="4" name="Slide Number Placeholder 3"/>
          <p:cNvSpPr>
            <a:spLocks noGrp="1"/>
          </p:cNvSpPr>
          <p:nvPr>
            <p:ph type="sldNum" sz="quarter" idx="12"/>
          </p:nvPr>
        </p:nvSpPr>
        <p:spPr/>
        <p:txBody>
          <a:bodyPr/>
          <a:lstStyle/>
          <a:p>
            <a:fld id="{AAEB1468-DAA7-4ABF-BEA4-87FFFC824746}" type="slidenum">
              <a:rPr lang="en-US" smtClean="0"/>
              <a:pPr/>
              <a:t>16</a:t>
            </a:fld>
            <a:endParaRPr lang="en-US"/>
          </a:p>
        </p:txBody>
      </p:sp>
      <p:sp>
        <p:nvSpPr>
          <p:cNvPr id="5" name="Footer Placeholder 4"/>
          <p:cNvSpPr>
            <a:spLocks noGrp="1"/>
          </p:cNvSpPr>
          <p:nvPr>
            <p:ph type="ftr" sz="quarter" idx="11"/>
          </p:nvPr>
        </p:nvSpPr>
        <p:spPr/>
        <p:txBody>
          <a:bodyPr/>
          <a:lstStyle/>
          <a:p>
            <a:r>
              <a:rPr lang="en-US" smtClean="0"/>
              <a:t>Tagger Magnet Design Review July 09</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Vacuum Chamber Specifications</a:t>
            </a:r>
            <a:endParaRPr lang="en-US" dirty="0"/>
          </a:p>
        </p:txBody>
      </p:sp>
      <p:sp>
        <p:nvSpPr>
          <p:cNvPr id="3" name="Content Placeholder 2"/>
          <p:cNvSpPr>
            <a:spLocks noGrp="1"/>
          </p:cNvSpPr>
          <p:nvPr>
            <p:ph idx="1"/>
          </p:nvPr>
        </p:nvSpPr>
        <p:spPr/>
        <p:txBody>
          <a:bodyPr>
            <a:normAutofit lnSpcReduction="10000"/>
          </a:bodyPr>
          <a:lstStyle/>
          <a:p>
            <a:pPr marL="274320" lvl="1" indent="-274320">
              <a:buClr>
                <a:schemeClr val="accent3"/>
              </a:buClr>
              <a:buSzPct val="95000"/>
            </a:pPr>
            <a:r>
              <a:rPr lang="en-US" dirty="0" smtClean="0"/>
              <a:t>No material inside the vacuum chamber envelope.</a:t>
            </a:r>
            <a:endParaRPr lang="en-US" sz="2000" dirty="0" smtClean="0"/>
          </a:p>
          <a:p>
            <a:r>
              <a:rPr lang="en-US" dirty="0" smtClean="0"/>
              <a:t>11.1 m window with no bracing which crosses the horizontal plane.</a:t>
            </a:r>
          </a:p>
          <a:p>
            <a:r>
              <a:rPr lang="en-US" dirty="0" smtClean="0"/>
              <a:t>Must fit together and seal against the pole. Vacuum tight to 10</a:t>
            </a:r>
            <a:r>
              <a:rPr lang="en-US" baseline="30000" dirty="0" smtClean="0"/>
              <a:t>-9</a:t>
            </a:r>
            <a:r>
              <a:rPr lang="en-US" dirty="0" smtClean="0"/>
              <a:t> mbar l/s.</a:t>
            </a:r>
          </a:p>
          <a:p>
            <a:r>
              <a:rPr lang="en-US" dirty="0" smtClean="0"/>
              <a:t>Safety according to ASME B&amp;PV code section II.</a:t>
            </a:r>
          </a:p>
          <a:p>
            <a:r>
              <a:rPr lang="en-US" dirty="0" smtClean="0"/>
              <a:t>Vacuum pumping ports according to ASME B&amp;PV code section VIII or FEA calculation.</a:t>
            </a:r>
          </a:p>
          <a:p>
            <a:r>
              <a:rPr lang="en-US" dirty="0" smtClean="0"/>
              <a:t>Vacuum ports for NMR probes must be provided.</a:t>
            </a:r>
          </a:p>
          <a:p>
            <a:r>
              <a:rPr lang="en-US" dirty="0" smtClean="0"/>
              <a:t>Material DIN 1.4429 (SAE 316LN).</a:t>
            </a:r>
          </a:p>
          <a:p>
            <a:pPr>
              <a:buNone/>
            </a:pPr>
            <a:endParaRPr lang="en-US" dirty="0"/>
          </a:p>
        </p:txBody>
      </p:sp>
      <p:sp>
        <p:nvSpPr>
          <p:cNvPr id="4" name="Slide Number Placeholder 3"/>
          <p:cNvSpPr>
            <a:spLocks noGrp="1"/>
          </p:cNvSpPr>
          <p:nvPr>
            <p:ph type="sldNum" sz="quarter" idx="12"/>
          </p:nvPr>
        </p:nvSpPr>
        <p:spPr/>
        <p:txBody>
          <a:bodyPr/>
          <a:lstStyle/>
          <a:p>
            <a:fld id="{AAEB1468-DAA7-4ABF-BEA4-87FFFC824746}" type="slidenum">
              <a:rPr lang="en-US" smtClean="0"/>
              <a:pPr/>
              <a:t>17</a:t>
            </a:fld>
            <a:endParaRPr lang="en-US"/>
          </a:p>
        </p:txBody>
      </p:sp>
      <p:sp>
        <p:nvSpPr>
          <p:cNvPr id="5" name="Footer Placeholder 4"/>
          <p:cNvSpPr>
            <a:spLocks noGrp="1"/>
          </p:cNvSpPr>
          <p:nvPr>
            <p:ph type="ftr" sz="quarter" idx="11"/>
          </p:nvPr>
        </p:nvSpPr>
        <p:spPr/>
        <p:txBody>
          <a:bodyPr/>
          <a:lstStyle/>
          <a:p>
            <a:r>
              <a:rPr lang="en-US" smtClean="0"/>
              <a:t>Tagger Magnet Design Review July 09</a:t>
            </a: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Vacuum Cham. Specifications cont.</a:t>
            </a:r>
            <a:endParaRPr lang="en-US" dirty="0"/>
          </a:p>
        </p:txBody>
      </p:sp>
      <p:sp>
        <p:nvSpPr>
          <p:cNvPr id="3" name="Content Placeholder 2"/>
          <p:cNvSpPr>
            <a:spLocks noGrp="1"/>
          </p:cNvSpPr>
          <p:nvPr>
            <p:ph idx="1"/>
          </p:nvPr>
        </p:nvSpPr>
        <p:spPr/>
        <p:txBody>
          <a:bodyPr/>
          <a:lstStyle/>
          <a:p>
            <a:pPr marL="274320" lvl="1" indent="-274320">
              <a:buClr>
                <a:schemeClr val="accent3"/>
              </a:buClr>
              <a:buSzPct val="95000"/>
            </a:pPr>
            <a:r>
              <a:rPr lang="en-US" dirty="0" smtClean="0"/>
              <a:t>Welding and inspection specified in SOW</a:t>
            </a:r>
          </a:p>
          <a:p>
            <a:pPr marL="274320" lvl="1" indent="-274320">
              <a:buClr>
                <a:schemeClr val="accent3"/>
              </a:buClr>
              <a:buSzPct val="95000"/>
            </a:pPr>
            <a:r>
              <a:rPr lang="en-US" dirty="0" smtClean="0"/>
              <a:t>Cleaning specified in SOW</a:t>
            </a:r>
          </a:p>
          <a:p>
            <a:pPr marL="274320" lvl="1" indent="-274320">
              <a:buClr>
                <a:schemeClr val="accent3"/>
              </a:buClr>
              <a:buSzPct val="95000"/>
            </a:pPr>
            <a:r>
              <a:rPr lang="en-US" dirty="0" smtClean="0"/>
              <a:t>Require mechanical testing prior to assembly in the magnet.</a:t>
            </a:r>
          </a:p>
          <a:p>
            <a:pPr marL="274320" lvl="1" indent="-274320">
              <a:buClr>
                <a:schemeClr val="accent3"/>
              </a:buClr>
              <a:buSzPct val="95000"/>
            </a:pPr>
            <a:r>
              <a:rPr lang="en-US" dirty="0" smtClean="0"/>
              <a:t>Lifting plan required for the chamber. Any tooling becomes property of JLAB.</a:t>
            </a:r>
          </a:p>
          <a:p>
            <a:pPr marL="274320" lvl="1" indent="-274320">
              <a:buClr>
                <a:schemeClr val="accent3"/>
              </a:buClr>
              <a:buSzPct val="95000"/>
            </a:pPr>
            <a:endParaRPr lang="en-US" dirty="0" smtClean="0"/>
          </a:p>
          <a:p>
            <a:pPr>
              <a:buNone/>
            </a:pPr>
            <a:endParaRPr lang="en-US" dirty="0"/>
          </a:p>
        </p:txBody>
      </p:sp>
      <p:sp>
        <p:nvSpPr>
          <p:cNvPr id="4" name="Slide Number Placeholder 3"/>
          <p:cNvSpPr>
            <a:spLocks noGrp="1"/>
          </p:cNvSpPr>
          <p:nvPr>
            <p:ph type="sldNum" sz="quarter" idx="12"/>
          </p:nvPr>
        </p:nvSpPr>
        <p:spPr/>
        <p:txBody>
          <a:bodyPr/>
          <a:lstStyle/>
          <a:p>
            <a:fld id="{AAEB1468-DAA7-4ABF-BEA4-87FFFC824746}" type="slidenum">
              <a:rPr lang="en-US" smtClean="0"/>
              <a:pPr/>
              <a:t>18</a:t>
            </a:fld>
            <a:endParaRPr lang="en-US"/>
          </a:p>
        </p:txBody>
      </p:sp>
      <p:sp>
        <p:nvSpPr>
          <p:cNvPr id="5" name="Footer Placeholder 4"/>
          <p:cNvSpPr>
            <a:spLocks noGrp="1"/>
          </p:cNvSpPr>
          <p:nvPr>
            <p:ph type="ftr" sz="quarter" idx="11"/>
          </p:nvPr>
        </p:nvSpPr>
        <p:spPr/>
        <p:txBody>
          <a:bodyPr/>
          <a:lstStyle/>
          <a:p>
            <a:r>
              <a:rPr lang="en-US" smtClean="0"/>
              <a:t>Tagger Magnet Design Review July 09</a:t>
            </a: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The reference design magnet has been well simulated.</a:t>
            </a:r>
          </a:p>
          <a:p>
            <a:r>
              <a:rPr lang="en-US" dirty="0" smtClean="0"/>
              <a:t>The requirements are well understood.</a:t>
            </a:r>
          </a:p>
          <a:p>
            <a:r>
              <a:rPr lang="en-US" dirty="0" smtClean="0"/>
              <a:t>The requirements drawings are far from finished.</a:t>
            </a:r>
            <a:endParaRPr lang="en-US" dirty="0"/>
          </a:p>
        </p:txBody>
      </p:sp>
      <p:sp>
        <p:nvSpPr>
          <p:cNvPr id="4" name="Footer Placeholder 3"/>
          <p:cNvSpPr>
            <a:spLocks noGrp="1"/>
          </p:cNvSpPr>
          <p:nvPr>
            <p:ph type="ftr" sz="quarter" idx="11"/>
          </p:nvPr>
        </p:nvSpPr>
        <p:spPr/>
        <p:txBody>
          <a:bodyPr/>
          <a:lstStyle/>
          <a:p>
            <a:r>
              <a:rPr lang="en-US" smtClean="0"/>
              <a:t>Tagger Magnet Design Review July 09</a:t>
            </a:r>
            <a:endParaRPr lang="en-US"/>
          </a:p>
        </p:txBody>
      </p:sp>
      <p:sp>
        <p:nvSpPr>
          <p:cNvPr id="5" name="Slide Number Placeholder 4"/>
          <p:cNvSpPr>
            <a:spLocks noGrp="1"/>
          </p:cNvSpPr>
          <p:nvPr>
            <p:ph type="sldNum" sz="quarter" idx="12"/>
          </p:nvPr>
        </p:nvSpPr>
        <p:spPr/>
        <p:txBody>
          <a:bodyPr/>
          <a:lstStyle/>
          <a:p>
            <a:fld id="{AAEB1468-DAA7-4ABF-BEA4-87FFFC824746}"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Magnet Requirements:</a:t>
            </a:r>
            <a:endParaRPr lang="en-US" dirty="0"/>
          </a:p>
        </p:txBody>
      </p:sp>
      <p:pic>
        <p:nvPicPr>
          <p:cNvPr id="8194" name="Picture 2" descr="G:\halldtagger.png"/>
          <p:cNvPicPr>
            <a:picLocks noGrp="1" noChangeAspect="1" noChangeArrowheads="1"/>
          </p:cNvPicPr>
          <p:nvPr>
            <p:ph sz="half" idx="1"/>
          </p:nvPr>
        </p:nvPicPr>
        <p:blipFill>
          <a:blip r:embed="rId2"/>
          <a:stretch>
            <a:fillRect/>
          </a:stretch>
        </p:blipFill>
        <p:spPr bwMode="auto">
          <a:xfrm>
            <a:off x="43033" y="2667001"/>
            <a:ext cx="4528967" cy="2654252"/>
          </a:xfrm>
          <a:prstGeom prst="rect">
            <a:avLst/>
          </a:prstGeom>
          <a:noFill/>
        </p:spPr>
      </p:pic>
      <p:sp>
        <p:nvSpPr>
          <p:cNvPr id="6" name="Content Placeholder 5"/>
          <p:cNvSpPr>
            <a:spLocks noGrp="1"/>
          </p:cNvSpPr>
          <p:nvPr>
            <p:ph sz="half" idx="2"/>
          </p:nvPr>
        </p:nvSpPr>
        <p:spPr/>
        <p:txBody>
          <a:bodyPr>
            <a:normAutofit/>
          </a:bodyPr>
          <a:lstStyle/>
          <a:p>
            <a:r>
              <a:rPr lang="en-US" sz="2400" dirty="0" smtClean="0"/>
              <a:t>The magnet must bend the electron beam 13.4</a:t>
            </a:r>
            <a:r>
              <a:rPr lang="en-US" sz="2400" dirty="0" smtClean="0">
                <a:sym typeface="Symbol"/>
              </a:rPr>
              <a:t></a:t>
            </a:r>
            <a:r>
              <a:rPr lang="en-US" sz="2400" dirty="0" smtClean="0"/>
              <a:t> to the dump</a:t>
            </a:r>
          </a:p>
          <a:p>
            <a:pPr lvl="1"/>
            <a:r>
              <a:rPr lang="en-US" sz="2000" dirty="0" smtClean="0"/>
              <a:t>Given 1.5 T then L</a:t>
            </a:r>
            <a:r>
              <a:rPr lang="en-US" sz="2000" baseline="-25000" dirty="0" smtClean="0"/>
              <a:t>eff</a:t>
            </a:r>
            <a:r>
              <a:rPr lang="en-US" sz="2000" dirty="0" smtClean="0"/>
              <a:t> = 6.3m</a:t>
            </a:r>
          </a:p>
          <a:p>
            <a:r>
              <a:rPr lang="en-US" sz="2400" dirty="0" smtClean="0"/>
              <a:t>The photon beam must pass through undisturbed</a:t>
            </a:r>
          </a:p>
          <a:p>
            <a:r>
              <a:rPr lang="en-US" sz="2400" dirty="0" smtClean="0"/>
              <a:t>The shape of the field must allow accurate measurement of the electron energy along the focal plane.</a:t>
            </a:r>
          </a:p>
          <a:p>
            <a:endParaRPr lang="en-US" sz="2400" dirty="0"/>
          </a:p>
        </p:txBody>
      </p:sp>
      <p:grpSp>
        <p:nvGrpSpPr>
          <p:cNvPr id="16" name="Group 15"/>
          <p:cNvGrpSpPr/>
          <p:nvPr/>
        </p:nvGrpSpPr>
        <p:grpSpPr>
          <a:xfrm rot="764247">
            <a:off x="4338920" y="4265294"/>
            <a:ext cx="228600" cy="381794"/>
            <a:chOff x="3581400" y="5791200"/>
            <a:chExt cx="228600" cy="381794"/>
          </a:xfrm>
        </p:grpSpPr>
        <p:cxnSp>
          <p:nvCxnSpPr>
            <p:cNvPr id="8" name="Straight Connector 7"/>
            <p:cNvCxnSpPr/>
            <p:nvPr/>
          </p:nvCxnSpPr>
          <p:spPr>
            <a:xfrm>
              <a:off x="3581400" y="5791200"/>
              <a:ext cx="228600" cy="1588"/>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3618706" y="5981700"/>
              <a:ext cx="381000" cy="1588"/>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581400" y="6170612"/>
              <a:ext cx="228600" cy="1588"/>
            </a:xfrm>
            <a:prstGeom prst="line">
              <a:avLst/>
            </a:prstGeom>
            <a:ln w="31750"/>
          </p:spPr>
          <p:style>
            <a:lnRef idx="1">
              <a:schemeClr val="accent1"/>
            </a:lnRef>
            <a:fillRef idx="0">
              <a:schemeClr val="accent1"/>
            </a:fillRef>
            <a:effectRef idx="0">
              <a:schemeClr val="accent1"/>
            </a:effectRef>
            <a:fontRef idx="minor">
              <a:schemeClr val="tx1"/>
            </a:fontRef>
          </p:style>
        </p:cxnSp>
      </p:grpSp>
      <p:sp>
        <p:nvSpPr>
          <p:cNvPr id="17" name="TextBox 16"/>
          <p:cNvSpPr txBox="1"/>
          <p:nvPr/>
        </p:nvSpPr>
        <p:spPr>
          <a:xfrm>
            <a:off x="4038600" y="4800600"/>
            <a:ext cx="872355" cy="369332"/>
          </a:xfrm>
          <a:prstGeom prst="rect">
            <a:avLst/>
          </a:prstGeom>
          <a:noFill/>
        </p:spPr>
        <p:txBody>
          <a:bodyPr wrap="none" rtlCol="0">
            <a:spAutoFit/>
          </a:bodyPr>
          <a:lstStyle/>
          <a:p>
            <a:r>
              <a:rPr lang="en-US" dirty="0" smtClean="0"/>
              <a:t>DUMP</a:t>
            </a:r>
            <a:endParaRPr lang="en-US" dirty="0"/>
          </a:p>
        </p:txBody>
      </p:sp>
      <p:sp>
        <p:nvSpPr>
          <p:cNvPr id="10" name="Slide Number Placeholder 9"/>
          <p:cNvSpPr>
            <a:spLocks noGrp="1"/>
          </p:cNvSpPr>
          <p:nvPr>
            <p:ph type="sldNum" sz="quarter" idx="12"/>
          </p:nvPr>
        </p:nvSpPr>
        <p:spPr/>
        <p:txBody>
          <a:bodyPr/>
          <a:lstStyle/>
          <a:p>
            <a:fld id="{AAEB1468-DAA7-4ABF-BEA4-87FFFC824746}" type="slidenum">
              <a:rPr lang="en-US" smtClean="0"/>
              <a:pPr/>
              <a:t>2</a:t>
            </a:fld>
            <a:endParaRPr lang="en-US"/>
          </a:p>
        </p:txBody>
      </p:sp>
      <p:sp>
        <p:nvSpPr>
          <p:cNvPr id="11" name="Footer Placeholder 10"/>
          <p:cNvSpPr>
            <a:spLocks noGrp="1"/>
          </p:cNvSpPr>
          <p:nvPr>
            <p:ph type="ftr" sz="quarter" idx="11"/>
          </p:nvPr>
        </p:nvSpPr>
        <p:spPr/>
        <p:txBody>
          <a:bodyPr/>
          <a:lstStyle/>
          <a:p>
            <a:r>
              <a:rPr lang="en-US" smtClean="0"/>
              <a:t>Tagger Magnet Design Review July 09</a:t>
            </a: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Backup</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Manpower cost</a:t>
            </a:r>
            <a:endParaRPr lang="en-US" dirty="0"/>
          </a:p>
        </p:txBody>
      </p:sp>
      <p:sp>
        <p:nvSpPr>
          <p:cNvPr id="3" name="Content Placeholder 2"/>
          <p:cNvSpPr>
            <a:spLocks noGrp="1"/>
          </p:cNvSpPr>
          <p:nvPr>
            <p:ph idx="1"/>
          </p:nvPr>
        </p:nvSpPr>
        <p:spPr/>
        <p:txBody>
          <a:bodyPr/>
          <a:lstStyle/>
          <a:p>
            <a:r>
              <a:rPr lang="en-US" dirty="0" err="1" smtClean="0"/>
              <a:t>Mech</a:t>
            </a:r>
            <a:r>
              <a:rPr lang="en-US" dirty="0" smtClean="0"/>
              <a:t> Eng $63.81 per hr</a:t>
            </a:r>
          </a:p>
          <a:p>
            <a:pPr lvl="1"/>
            <a:r>
              <a:rPr lang="en-US" dirty="0" smtClean="0"/>
              <a:t>63.81*40*(52/44)= $3.0 k per mw</a:t>
            </a:r>
          </a:p>
          <a:p>
            <a:pPr lvl="2"/>
            <a:r>
              <a:rPr lang="en-US" dirty="0" smtClean="0"/>
              <a:t>Fully burdened non-escalated effort</a:t>
            </a:r>
          </a:p>
          <a:p>
            <a:pPr marL="274320" lvl="1" indent="-274320">
              <a:buClr>
                <a:schemeClr val="accent3"/>
              </a:buClr>
              <a:buSzPct val="95000"/>
            </a:pPr>
            <a:r>
              <a:rPr lang="en-US" dirty="0" err="1" smtClean="0"/>
              <a:t>Mech</a:t>
            </a:r>
            <a:r>
              <a:rPr lang="en-US" dirty="0" smtClean="0"/>
              <a:t> Designer $43.84 per hour</a:t>
            </a:r>
          </a:p>
          <a:p>
            <a:pPr lvl="1"/>
            <a:r>
              <a:rPr lang="en-US" dirty="0" smtClean="0"/>
              <a:t>$43.84 *40*(52/44)=$2.1 k per mw</a:t>
            </a:r>
          </a:p>
          <a:p>
            <a:pPr lvl="2"/>
            <a:r>
              <a:rPr lang="en-US" dirty="0" smtClean="0"/>
              <a:t>Fully burdened non-escalated effort</a:t>
            </a:r>
          </a:p>
        </p:txBody>
      </p:sp>
      <p:sp>
        <p:nvSpPr>
          <p:cNvPr id="4" name="Slide Number Placeholder 3"/>
          <p:cNvSpPr>
            <a:spLocks noGrp="1"/>
          </p:cNvSpPr>
          <p:nvPr>
            <p:ph type="sldNum" sz="quarter" idx="12"/>
          </p:nvPr>
        </p:nvSpPr>
        <p:spPr/>
        <p:txBody>
          <a:bodyPr/>
          <a:lstStyle/>
          <a:p>
            <a:fld id="{AAEB1468-DAA7-4ABF-BEA4-87FFFC824746}" type="slidenum">
              <a:rPr lang="en-US" smtClean="0"/>
              <a:pPr/>
              <a:t>21</a:t>
            </a:fld>
            <a:endParaRPr lang="en-US"/>
          </a:p>
        </p:txBody>
      </p:sp>
      <p:sp>
        <p:nvSpPr>
          <p:cNvPr id="5" name="Footer Placeholder 4"/>
          <p:cNvSpPr>
            <a:spLocks noGrp="1"/>
          </p:cNvSpPr>
          <p:nvPr>
            <p:ph type="ftr" sz="quarter" idx="11"/>
          </p:nvPr>
        </p:nvSpPr>
        <p:spPr/>
        <p:txBody>
          <a:bodyPr/>
          <a:lstStyle/>
          <a:p>
            <a:r>
              <a:rPr lang="en-US" smtClean="0"/>
              <a:t>Tagger Magnet Design Review July 09</a:t>
            </a: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descr="M:\halld\Users\stewart\GlueX-doc-1127\chapter5\RaysQuad.png"/>
          <p:cNvPicPr>
            <a:picLocks noChangeAspect="1" noChangeArrowheads="1"/>
          </p:cNvPicPr>
          <p:nvPr/>
        </p:nvPicPr>
        <p:blipFill>
          <a:blip r:embed="rId2"/>
          <a:srcRect/>
          <a:stretch>
            <a:fillRect/>
          </a:stretch>
        </p:blipFill>
        <p:spPr bwMode="auto">
          <a:xfrm>
            <a:off x="609600" y="2133600"/>
            <a:ext cx="4230688" cy="4572000"/>
          </a:xfrm>
          <a:prstGeom prst="rect">
            <a:avLst/>
          </a:prstGeom>
          <a:noFill/>
        </p:spPr>
      </p:pic>
      <p:pic>
        <p:nvPicPr>
          <p:cNvPr id="4099" name="Picture 3" descr="M:\halld\Users\stewart\GlueX-doc-1127\chapter5\RaysNoQuad.png"/>
          <p:cNvPicPr>
            <a:picLocks noChangeAspect="1" noChangeArrowheads="1"/>
          </p:cNvPicPr>
          <p:nvPr/>
        </p:nvPicPr>
        <p:blipFill>
          <a:blip r:embed="rId3"/>
          <a:srcRect/>
          <a:stretch>
            <a:fillRect/>
          </a:stretch>
        </p:blipFill>
        <p:spPr bwMode="auto">
          <a:xfrm>
            <a:off x="4800600" y="2514600"/>
            <a:ext cx="4114800" cy="4071938"/>
          </a:xfrm>
          <a:prstGeom prst="rect">
            <a:avLst/>
          </a:prstGeom>
          <a:noFill/>
        </p:spPr>
      </p:pic>
      <p:sp>
        <p:nvSpPr>
          <p:cNvPr id="6" name="Slide Number Placeholder 5"/>
          <p:cNvSpPr>
            <a:spLocks noGrp="1"/>
          </p:cNvSpPr>
          <p:nvPr>
            <p:ph type="sldNum" sz="quarter" idx="12"/>
          </p:nvPr>
        </p:nvSpPr>
        <p:spPr/>
        <p:txBody>
          <a:bodyPr/>
          <a:lstStyle/>
          <a:p>
            <a:fld id="{AAEB1468-DAA7-4ABF-BEA4-87FFFC824746}" type="slidenum">
              <a:rPr lang="en-US" smtClean="0"/>
              <a:pPr/>
              <a:t>22</a:t>
            </a:fld>
            <a:endParaRPr lang="en-US"/>
          </a:p>
        </p:txBody>
      </p:sp>
      <p:sp>
        <p:nvSpPr>
          <p:cNvPr id="7" name="Footer Placeholder 6"/>
          <p:cNvSpPr>
            <a:spLocks noGrp="1"/>
          </p:cNvSpPr>
          <p:nvPr>
            <p:ph type="ftr" sz="quarter" idx="11"/>
          </p:nvPr>
        </p:nvSpPr>
        <p:spPr/>
        <p:txBody>
          <a:bodyPr/>
          <a:lstStyle/>
          <a:p>
            <a:r>
              <a:rPr lang="en-US" smtClean="0"/>
              <a:t>Tagger Magnet Design Review July 09</a:t>
            </a: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5"/>
          <p:cNvSpPr>
            <a:spLocks noGrp="1"/>
          </p:cNvSpPr>
          <p:nvPr>
            <p:ph type="sldNum" sz="quarter" idx="12"/>
          </p:nvPr>
        </p:nvSpPr>
        <p:spPr/>
        <p:txBody>
          <a:bodyPr/>
          <a:lstStyle/>
          <a:p>
            <a:fld id="{EE98CF35-B547-4465-8D2C-656A4D2ED8F2}" type="slidenum">
              <a:rPr lang="en-GB"/>
              <a:pPr/>
              <a:t>23</a:t>
            </a:fld>
            <a:endParaRPr lang="en-GB"/>
          </a:p>
        </p:txBody>
      </p:sp>
      <p:pic>
        <p:nvPicPr>
          <p:cNvPr id="36868" name="Picture 4"/>
          <p:cNvPicPr>
            <a:picLocks noChangeAspect="1" noChangeArrowheads="1"/>
          </p:cNvPicPr>
          <p:nvPr/>
        </p:nvPicPr>
        <p:blipFill>
          <a:blip r:embed="rId3"/>
          <a:srcRect/>
          <a:stretch>
            <a:fillRect/>
          </a:stretch>
        </p:blipFill>
        <p:spPr bwMode="auto">
          <a:xfrm>
            <a:off x="228600" y="1371600"/>
            <a:ext cx="5387975" cy="4572000"/>
          </a:xfrm>
          <a:prstGeom prst="rect">
            <a:avLst/>
          </a:prstGeom>
          <a:noFill/>
          <a:ln w="9525">
            <a:noFill/>
            <a:miter lim="800000"/>
            <a:headEnd/>
            <a:tailEnd/>
          </a:ln>
          <a:effectLst/>
        </p:spPr>
      </p:pic>
      <p:sp>
        <p:nvSpPr>
          <p:cNvPr id="36876" name="Rectangle 12"/>
          <p:cNvSpPr>
            <a:spLocks noChangeArrowheads="1"/>
          </p:cNvSpPr>
          <p:nvPr/>
        </p:nvSpPr>
        <p:spPr bwMode="auto">
          <a:xfrm>
            <a:off x="304800" y="1447800"/>
            <a:ext cx="4572000" cy="304800"/>
          </a:xfrm>
          <a:prstGeom prst="rect">
            <a:avLst/>
          </a:prstGeom>
          <a:solidFill>
            <a:srgbClr val="FFFFFF"/>
          </a:solidFill>
          <a:ln w="9525">
            <a:solidFill>
              <a:srgbClr val="FFFFFF"/>
            </a:solidFill>
            <a:miter lim="800000"/>
            <a:headEnd/>
            <a:tailEnd/>
          </a:ln>
          <a:effectLst/>
        </p:spPr>
        <p:txBody>
          <a:bodyPr wrap="none" anchor="ctr"/>
          <a:lstStyle/>
          <a:p>
            <a:endParaRPr lang="en-US"/>
          </a:p>
        </p:txBody>
      </p:sp>
      <p:graphicFrame>
        <p:nvGraphicFramePr>
          <p:cNvPr id="36878" name="Object 14"/>
          <p:cNvGraphicFramePr>
            <a:graphicFrameLocks noChangeAspect="1"/>
          </p:cNvGraphicFramePr>
          <p:nvPr/>
        </p:nvGraphicFramePr>
        <p:xfrm>
          <a:off x="0" y="1219200"/>
          <a:ext cx="5781675" cy="4714875"/>
        </p:xfrm>
        <a:graphic>
          <a:graphicData uri="http://schemas.openxmlformats.org/presentationml/2006/ole">
            <p:oleObj spid="_x0000_s33794" name="Bitmap Image" r:id="rId4" imgW="5780952" imgH="4715533" progId="PBrush">
              <p:embed/>
            </p:oleObj>
          </a:graphicData>
        </a:graphic>
      </p:graphicFrame>
      <p:sp>
        <p:nvSpPr>
          <p:cNvPr id="36866" name="Rectangle 2"/>
          <p:cNvSpPr>
            <a:spLocks noGrp="1" noChangeArrowheads="1"/>
          </p:cNvSpPr>
          <p:nvPr>
            <p:ph type="title"/>
          </p:nvPr>
        </p:nvSpPr>
        <p:spPr>
          <a:xfrm>
            <a:off x="684213" y="404813"/>
            <a:ext cx="7772400" cy="1143000"/>
          </a:xfrm>
        </p:spPr>
        <p:txBody>
          <a:bodyPr/>
          <a:lstStyle/>
          <a:p>
            <a:r>
              <a:rPr lang="zh-CN" altLang="en-US" sz="2400">
                <a:solidFill>
                  <a:schemeClr val="accent2"/>
                </a:solidFill>
                <a:ea typeface="SimSun" pitchFamily="2" charset="-122"/>
              </a:rPr>
              <a:t>2. </a:t>
            </a:r>
            <a:r>
              <a:rPr lang="en-US" altLang="zh-CN" sz="2400">
                <a:solidFill>
                  <a:schemeClr val="accent2"/>
                </a:solidFill>
                <a:ea typeface="SimSun" pitchFamily="2" charset="-122"/>
              </a:rPr>
              <a:t>The effects of the magnetic properties of stainless steel on the tagger performance.</a:t>
            </a:r>
          </a:p>
        </p:txBody>
      </p:sp>
      <p:sp>
        <p:nvSpPr>
          <p:cNvPr id="36869" name="Rectangle 5"/>
          <p:cNvSpPr>
            <a:spLocks noChangeArrowheads="1"/>
          </p:cNvSpPr>
          <p:nvPr/>
        </p:nvSpPr>
        <p:spPr bwMode="auto">
          <a:xfrm>
            <a:off x="304800" y="6172200"/>
            <a:ext cx="5410200" cy="274638"/>
          </a:xfrm>
          <a:prstGeom prst="rect">
            <a:avLst/>
          </a:prstGeom>
          <a:noFill/>
          <a:ln w="9525">
            <a:noFill/>
            <a:miter lim="800000"/>
            <a:headEnd/>
            <a:tailEnd/>
          </a:ln>
          <a:effectLst/>
        </p:spPr>
        <p:txBody>
          <a:bodyPr>
            <a:spAutoFit/>
          </a:bodyPr>
          <a:lstStyle/>
          <a:p>
            <a:r>
              <a:rPr lang="en-GB" altLang="zh-CN" sz="1200">
                <a:latin typeface="Arial" pitchFamily="34" charset="0"/>
                <a:ea typeface="SimSun" pitchFamily="2" charset="-122"/>
              </a:rPr>
              <a:t>(C. Weber and J. Fajans, </a:t>
            </a:r>
            <a:r>
              <a:rPr lang="zh-CN" altLang="en-GB" sz="1200">
                <a:latin typeface="Arial" pitchFamily="34" charset="0"/>
                <a:ea typeface="SimSun" pitchFamily="2" charset="-122"/>
              </a:rPr>
              <a:t> </a:t>
            </a:r>
            <a:r>
              <a:rPr lang="en-GB" altLang="zh-CN" sz="1200">
                <a:latin typeface="Arial" pitchFamily="34" charset="0"/>
                <a:ea typeface="SimSun" pitchFamily="2" charset="-122"/>
              </a:rPr>
              <a:t>Rev. Sci. Instrum., Vol. 69, No. 10, (1998) </a:t>
            </a:r>
            <a:r>
              <a:rPr lang="zh-CN" altLang="en-GB" sz="1200">
                <a:latin typeface="Arial" pitchFamily="34" charset="0"/>
                <a:ea typeface="SimSun" pitchFamily="2" charset="-122"/>
              </a:rPr>
              <a:t>3696)</a:t>
            </a:r>
            <a:endParaRPr lang="en-GB" altLang="zh-CN" sz="1200">
              <a:latin typeface="Arial" pitchFamily="34" charset="0"/>
              <a:ea typeface="SimSun" pitchFamily="2" charset="-122"/>
            </a:endParaRPr>
          </a:p>
        </p:txBody>
      </p:sp>
      <p:sp>
        <p:nvSpPr>
          <p:cNvPr id="36870" name="Line 6"/>
          <p:cNvSpPr>
            <a:spLocks noChangeShapeType="1"/>
          </p:cNvSpPr>
          <p:nvPr/>
        </p:nvSpPr>
        <p:spPr bwMode="auto">
          <a:xfrm>
            <a:off x="2555875" y="4292600"/>
            <a:ext cx="792163" cy="0"/>
          </a:xfrm>
          <a:prstGeom prst="line">
            <a:avLst/>
          </a:prstGeom>
          <a:noFill/>
          <a:ln w="9525">
            <a:solidFill>
              <a:schemeClr val="tx1"/>
            </a:solidFill>
            <a:round/>
            <a:headEnd/>
            <a:tailEnd/>
          </a:ln>
          <a:effectLst/>
        </p:spPr>
        <p:txBody>
          <a:bodyPr/>
          <a:lstStyle/>
          <a:p>
            <a:endParaRPr lang="en-US"/>
          </a:p>
        </p:txBody>
      </p:sp>
      <p:sp>
        <p:nvSpPr>
          <p:cNvPr id="36871" name="Line 7"/>
          <p:cNvSpPr>
            <a:spLocks noChangeShapeType="1"/>
          </p:cNvSpPr>
          <p:nvPr/>
        </p:nvSpPr>
        <p:spPr bwMode="auto">
          <a:xfrm flipH="1">
            <a:off x="2484438" y="4365625"/>
            <a:ext cx="1295400" cy="0"/>
          </a:xfrm>
          <a:prstGeom prst="line">
            <a:avLst/>
          </a:prstGeom>
          <a:noFill/>
          <a:ln w="9525">
            <a:solidFill>
              <a:schemeClr val="tx1"/>
            </a:solidFill>
            <a:round/>
            <a:headEnd/>
            <a:tailEnd/>
          </a:ln>
          <a:effectLst/>
        </p:spPr>
        <p:txBody>
          <a:bodyPr/>
          <a:lstStyle/>
          <a:p>
            <a:endParaRPr lang="en-US"/>
          </a:p>
        </p:txBody>
      </p:sp>
      <p:sp>
        <p:nvSpPr>
          <p:cNvPr id="36872" name="Line 8"/>
          <p:cNvSpPr>
            <a:spLocks noChangeShapeType="1"/>
          </p:cNvSpPr>
          <p:nvPr/>
        </p:nvSpPr>
        <p:spPr bwMode="auto">
          <a:xfrm>
            <a:off x="2484438" y="4437063"/>
            <a:ext cx="2519362" cy="0"/>
          </a:xfrm>
          <a:prstGeom prst="line">
            <a:avLst/>
          </a:prstGeom>
          <a:noFill/>
          <a:ln w="9525">
            <a:solidFill>
              <a:schemeClr val="tx1"/>
            </a:solidFill>
            <a:round/>
            <a:headEnd/>
            <a:tailEnd/>
          </a:ln>
          <a:effectLst/>
        </p:spPr>
        <p:txBody>
          <a:bodyPr/>
          <a:lstStyle/>
          <a:p>
            <a:endParaRPr lang="en-US"/>
          </a:p>
        </p:txBody>
      </p:sp>
      <p:sp>
        <p:nvSpPr>
          <p:cNvPr id="36873" name="Line 9"/>
          <p:cNvSpPr>
            <a:spLocks noChangeShapeType="1"/>
          </p:cNvSpPr>
          <p:nvPr/>
        </p:nvSpPr>
        <p:spPr bwMode="auto">
          <a:xfrm flipH="1">
            <a:off x="2484438" y="4292600"/>
            <a:ext cx="1295400" cy="0"/>
          </a:xfrm>
          <a:prstGeom prst="line">
            <a:avLst/>
          </a:prstGeom>
          <a:noFill/>
          <a:ln w="9525">
            <a:solidFill>
              <a:schemeClr val="tx1"/>
            </a:solidFill>
            <a:round/>
            <a:headEnd/>
            <a:tailEnd/>
          </a:ln>
          <a:effectLst/>
        </p:spPr>
        <p:txBody>
          <a:bodyPr/>
          <a:lstStyle/>
          <a:p>
            <a:endParaRPr lang="en-US"/>
          </a:p>
        </p:txBody>
      </p:sp>
      <p:sp>
        <p:nvSpPr>
          <p:cNvPr id="36874" name="Line 10"/>
          <p:cNvSpPr>
            <a:spLocks noChangeShapeType="1"/>
          </p:cNvSpPr>
          <p:nvPr/>
        </p:nvSpPr>
        <p:spPr bwMode="auto">
          <a:xfrm flipH="1">
            <a:off x="2484438" y="4437063"/>
            <a:ext cx="2519362" cy="0"/>
          </a:xfrm>
          <a:prstGeom prst="line">
            <a:avLst/>
          </a:prstGeom>
          <a:noFill/>
          <a:ln w="9525">
            <a:solidFill>
              <a:schemeClr val="tx1"/>
            </a:solidFill>
            <a:round/>
            <a:headEnd/>
            <a:tailEnd/>
          </a:ln>
          <a:effectLst/>
        </p:spPr>
        <p:txBody>
          <a:bodyPr/>
          <a:lstStyle/>
          <a:p>
            <a:endParaRPr lang="en-US"/>
          </a:p>
        </p:txBody>
      </p:sp>
      <p:sp>
        <p:nvSpPr>
          <p:cNvPr id="36875" name="Rectangle 11"/>
          <p:cNvSpPr>
            <a:spLocks noChangeArrowheads="1"/>
          </p:cNvSpPr>
          <p:nvPr/>
        </p:nvSpPr>
        <p:spPr bwMode="auto">
          <a:xfrm>
            <a:off x="5486400" y="1295400"/>
            <a:ext cx="304800" cy="4876800"/>
          </a:xfrm>
          <a:prstGeom prst="rect">
            <a:avLst/>
          </a:prstGeom>
          <a:solidFill>
            <a:srgbClr val="FFFFFF"/>
          </a:solidFill>
          <a:ln w="9525">
            <a:solidFill>
              <a:srgbClr val="FFFFFF"/>
            </a:solidFill>
            <a:miter lim="800000"/>
            <a:headEnd/>
            <a:tailEnd/>
          </a:ln>
          <a:effectLst/>
        </p:spPr>
        <p:txBody>
          <a:bodyPr wrap="none" anchor="ctr"/>
          <a:lstStyle/>
          <a:p>
            <a:endParaRPr lang="en-US"/>
          </a:p>
        </p:txBody>
      </p:sp>
      <p:sp>
        <p:nvSpPr>
          <p:cNvPr id="36877" name="Text Box 13"/>
          <p:cNvSpPr txBox="1">
            <a:spLocks noChangeArrowheads="1"/>
          </p:cNvSpPr>
          <p:nvPr/>
        </p:nvSpPr>
        <p:spPr bwMode="auto">
          <a:xfrm>
            <a:off x="5867400" y="2057400"/>
            <a:ext cx="2819400" cy="4492625"/>
          </a:xfrm>
          <a:prstGeom prst="rect">
            <a:avLst/>
          </a:prstGeom>
          <a:noFill/>
          <a:ln w="9525">
            <a:noFill/>
            <a:miter lim="800000"/>
            <a:headEnd/>
            <a:tailEnd/>
          </a:ln>
          <a:effectLst/>
        </p:spPr>
        <p:txBody>
          <a:bodyPr>
            <a:spAutoFit/>
          </a:bodyPr>
          <a:lstStyle/>
          <a:p>
            <a:pPr>
              <a:spcBef>
                <a:spcPct val="50000"/>
              </a:spcBef>
            </a:pPr>
            <a:r>
              <a:rPr lang="en-US" altLang="zh-CN" sz="1600">
                <a:solidFill>
                  <a:srgbClr val="FF0000"/>
                </a:solidFill>
                <a:latin typeface="Arial" pitchFamily="34" charset="0"/>
                <a:ea typeface="SimSun" pitchFamily="2" charset="-122"/>
              </a:rPr>
              <a:t>The stainless steel used for the tagger vacuum chamber wall should be non magnetic stainless steel.</a:t>
            </a:r>
          </a:p>
          <a:p>
            <a:pPr>
              <a:spcBef>
                <a:spcPct val="50000"/>
              </a:spcBef>
            </a:pPr>
            <a:r>
              <a:rPr lang="en-US" altLang="zh-CN" sz="1600">
                <a:solidFill>
                  <a:srgbClr val="0000FF"/>
                </a:solidFill>
                <a:latin typeface="Arial" pitchFamily="34" charset="0"/>
                <a:ea typeface="SimSun" pitchFamily="2" charset="-122"/>
              </a:rPr>
              <a:t>Type 304 and type 316 stainless steel are the most common materials used in accelerators. </a:t>
            </a:r>
          </a:p>
          <a:p>
            <a:pPr>
              <a:spcBef>
                <a:spcPct val="50000"/>
              </a:spcBef>
            </a:pPr>
            <a:r>
              <a:rPr lang="en-US" altLang="zh-CN" sz="1600">
                <a:solidFill>
                  <a:srgbClr val="FF6600"/>
                </a:solidFill>
                <a:latin typeface="Arial" pitchFamily="34" charset="0"/>
                <a:ea typeface="SimSun" pitchFamily="2" charset="-122"/>
              </a:rPr>
              <a:t>Machining and welding can alter the properties of these steels</a:t>
            </a:r>
            <a:r>
              <a:rPr lang="en-US" altLang="zh-CN" sz="1600">
                <a:solidFill>
                  <a:srgbClr val="33CC33"/>
                </a:solidFill>
                <a:latin typeface="Arial" pitchFamily="34" charset="0"/>
                <a:ea typeface="SimSun" pitchFamily="2" charset="-122"/>
              </a:rPr>
              <a:t>.</a:t>
            </a:r>
          </a:p>
          <a:p>
            <a:pPr>
              <a:spcBef>
                <a:spcPct val="50000"/>
              </a:spcBef>
            </a:pPr>
            <a:r>
              <a:rPr lang="en-US" altLang="zh-CN" sz="1600">
                <a:solidFill>
                  <a:srgbClr val="33CC33"/>
                </a:solidFill>
                <a:latin typeface="Arial" pitchFamily="34" charset="0"/>
                <a:ea typeface="SimSun" pitchFamily="2" charset="-122"/>
              </a:rPr>
              <a:t>Care must be taken to avoid undesirable effects on the vacuum chamber and the magnetic field distribution.</a:t>
            </a:r>
          </a:p>
          <a:p>
            <a:pPr>
              <a:spcBef>
                <a:spcPct val="50000"/>
              </a:spcBef>
            </a:pPr>
            <a:endParaRPr lang="en-US" altLang="zh-CN" sz="1600">
              <a:solidFill>
                <a:srgbClr val="33CC33"/>
              </a:solidFill>
              <a:latin typeface="Arial" pitchFamily="34" charset="0"/>
              <a:ea typeface="SimSun" pitchFamily="2" charset="-122"/>
            </a:endParaRPr>
          </a:p>
        </p:txBody>
      </p:sp>
      <p:sp>
        <p:nvSpPr>
          <p:cNvPr id="15" name="Footer Placeholder 14"/>
          <p:cNvSpPr>
            <a:spLocks noGrp="1"/>
          </p:cNvSpPr>
          <p:nvPr>
            <p:ph type="ftr" sz="quarter" idx="11"/>
          </p:nvPr>
        </p:nvSpPr>
        <p:spPr/>
        <p:txBody>
          <a:bodyPr/>
          <a:lstStyle/>
          <a:p>
            <a:r>
              <a:rPr lang="en-US" smtClean="0"/>
              <a:t>Tagger Magnet Design Review July 09</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Spectrometer Requirements</a:t>
            </a:r>
            <a:endParaRPr lang="en-US" dirty="0"/>
          </a:p>
        </p:txBody>
      </p:sp>
      <p:sp>
        <p:nvSpPr>
          <p:cNvPr id="5" name="Content Placeholder 4"/>
          <p:cNvSpPr>
            <a:spLocks noGrp="1"/>
          </p:cNvSpPr>
          <p:nvPr>
            <p:ph idx="1"/>
          </p:nvPr>
        </p:nvSpPr>
        <p:spPr/>
        <p:txBody>
          <a:bodyPr/>
          <a:lstStyle/>
          <a:p>
            <a:r>
              <a:rPr lang="en-US" dirty="0" smtClean="0"/>
              <a:t>Photon energy detection from 70 to 75% of E</a:t>
            </a:r>
            <a:r>
              <a:rPr lang="en-US" baseline="-25000" dirty="0" smtClean="0"/>
              <a:t>0</a:t>
            </a:r>
            <a:r>
              <a:rPr lang="en-US" dirty="0" smtClean="0"/>
              <a:t> (E</a:t>
            </a:r>
            <a:r>
              <a:rPr lang="en-US" baseline="-25000" dirty="0" smtClean="0"/>
              <a:t>0</a:t>
            </a:r>
            <a:r>
              <a:rPr lang="en-US" dirty="0" smtClean="0"/>
              <a:t>=12 GeV ) with a resolution of at least 0.5%. </a:t>
            </a:r>
          </a:p>
          <a:p>
            <a:pPr lvl="1"/>
            <a:r>
              <a:rPr lang="en-US" dirty="0" smtClean="0"/>
              <a:t>For a 12 GeV beam this implies the photon energy range 8.4 to 9.0 GeV.</a:t>
            </a:r>
          </a:p>
          <a:p>
            <a:pPr lvl="1"/>
            <a:r>
              <a:rPr lang="en-US" dirty="0" smtClean="0"/>
              <a:t>Resolution set by physics and the GlueX momentum resolution.</a:t>
            </a:r>
          </a:p>
          <a:p>
            <a:pPr lvl="1"/>
            <a:r>
              <a:rPr lang="en-US" dirty="0" smtClean="0"/>
              <a:t>Detector capable of 5</a:t>
            </a:r>
            <a:r>
              <a:rPr lang="en-US" dirty="0" smtClean="0">
                <a:sym typeface="Symbol"/>
              </a:rPr>
              <a:t></a:t>
            </a:r>
            <a:r>
              <a:rPr lang="en-US" dirty="0" smtClean="0"/>
              <a:t>10</a:t>
            </a:r>
            <a:r>
              <a:rPr lang="en-US" baseline="30000" dirty="0" smtClean="0"/>
              <a:t>6</a:t>
            </a:r>
            <a:r>
              <a:rPr lang="en-US" dirty="0" smtClean="0"/>
              <a:t> electrons/s per 0.1% of the above photon range.</a:t>
            </a:r>
          </a:p>
          <a:p>
            <a:r>
              <a:rPr lang="en-US" dirty="0" smtClean="0"/>
              <a:t>Additional capability to detect photons in the range 25 to 97% of E</a:t>
            </a:r>
            <a:r>
              <a:rPr lang="en-US" baseline="-25000" dirty="0" smtClean="0"/>
              <a:t>0</a:t>
            </a:r>
            <a:r>
              <a:rPr lang="en-US" dirty="0" smtClean="0"/>
              <a:t> (3 to 11.7 GeV)</a:t>
            </a:r>
            <a:endParaRPr lang="en-US" dirty="0"/>
          </a:p>
        </p:txBody>
      </p:sp>
      <p:sp>
        <p:nvSpPr>
          <p:cNvPr id="4" name="Slide Number Placeholder 3"/>
          <p:cNvSpPr>
            <a:spLocks noGrp="1"/>
          </p:cNvSpPr>
          <p:nvPr>
            <p:ph type="sldNum" sz="quarter" idx="12"/>
          </p:nvPr>
        </p:nvSpPr>
        <p:spPr/>
        <p:txBody>
          <a:bodyPr/>
          <a:lstStyle/>
          <a:p>
            <a:fld id="{AAEB1468-DAA7-4ABF-BEA4-87FFFC824746}" type="slidenum">
              <a:rPr lang="en-US" smtClean="0"/>
              <a:pPr/>
              <a:t>3</a:t>
            </a:fld>
            <a:endParaRPr lang="en-US"/>
          </a:p>
        </p:txBody>
      </p:sp>
      <p:sp>
        <p:nvSpPr>
          <p:cNvPr id="6" name="Footer Placeholder 5"/>
          <p:cNvSpPr>
            <a:spLocks noGrp="1"/>
          </p:cNvSpPr>
          <p:nvPr>
            <p:ph type="ftr" sz="quarter" idx="11"/>
          </p:nvPr>
        </p:nvSpPr>
        <p:spPr/>
        <p:txBody>
          <a:bodyPr/>
          <a:lstStyle/>
          <a:p>
            <a:r>
              <a:rPr lang="en-US" smtClean="0"/>
              <a:t>Tagger Magnet Design Review July 09</a:t>
            </a: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Uniform field optimization</a:t>
            </a:r>
            <a:endParaRPr lang="en-US" dirty="0"/>
          </a:p>
        </p:txBody>
      </p:sp>
      <p:sp>
        <p:nvSpPr>
          <p:cNvPr id="3" name="Content Placeholder 2"/>
          <p:cNvSpPr>
            <a:spLocks noGrp="1"/>
          </p:cNvSpPr>
          <p:nvPr>
            <p:ph idx="1"/>
          </p:nvPr>
        </p:nvSpPr>
        <p:spPr>
          <a:xfrm>
            <a:off x="457200" y="4114800"/>
            <a:ext cx="8229600" cy="1886712"/>
          </a:xfrm>
        </p:spPr>
        <p:txBody>
          <a:bodyPr>
            <a:normAutofit/>
          </a:bodyPr>
          <a:lstStyle/>
          <a:p>
            <a:r>
              <a:rPr lang="en-US" dirty="0" smtClean="0"/>
              <a:t>Optimize distance I-B and magnet tip angle </a:t>
            </a:r>
            <a:r>
              <a:rPr lang="en-US" dirty="0" smtClean="0">
                <a:sym typeface="Symbol"/>
              </a:rPr>
              <a:t></a:t>
            </a:r>
            <a:r>
              <a:rPr lang="en-US" dirty="0" smtClean="0"/>
              <a:t> using TRANSPORT (Glasgow).</a:t>
            </a:r>
          </a:p>
          <a:p>
            <a:r>
              <a:rPr lang="en-US" dirty="0" smtClean="0"/>
              <a:t>Best Results</a:t>
            </a:r>
          </a:p>
          <a:p>
            <a:pPr lvl="1"/>
            <a:r>
              <a:rPr lang="en-US" dirty="0" smtClean="0"/>
              <a:t>I-B = 210 mm and </a:t>
            </a:r>
            <a:r>
              <a:rPr lang="en-US" dirty="0" smtClean="0">
                <a:sym typeface="Symbol"/>
              </a:rPr>
              <a:t></a:t>
            </a:r>
            <a:r>
              <a:rPr lang="en-US" dirty="0" smtClean="0"/>
              <a:t> = 6.5</a:t>
            </a:r>
            <a:r>
              <a:rPr lang="en-US" dirty="0" smtClean="0">
                <a:sym typeface="Symbol"/>
              </a:rPr>
              <a:t>  </a:t>
            </a:r>
          </a:p>
          <a:p>
            <a:pPr lvl="1"/>
            <a:endParaRPr lang="en-US" dirty="0"/>
          </a:p>
        </p:txBody>
      </p:sp>
      <p:pic>
        <p:nvPicPr>
          <p:cNvPr id="1026" name="Picture 2" descr="M:\halld\Users\stewart\GlueX-doc-1127\chapter5\transportFig.jpg"/>
          <p:cNvPicPr>
            <a:picLocks noChangeAspect="1" noChangeArrowheads="1"/>
          </p:cNvPicPr>
          <p:nvPr/>
        </p:nvPicPr>
        <p:blipFill>
          <a:blip r:embed="rId2"/>
          <a:srcRect t="5298" r="4464" b="9934"/>
          <a:stretch>
            <a:fillRect/>
          </a:stretch>
        </p:blipFill>
        <p:spPr bwMode="auto">
          <a:xfrm>
            <a:off x="533400" y="1600200"/>
            <a:ext cx="8153401" cy="2438400"/>
          </a:xfrm>
          <a:prstGeom prst="rect">
            <a:avLst/>
          </a:prstGeom>
          <a:noFill/>
        </p:spPr>
      </p:pic>
      <p:grpSp>
        <p:nvGrpSpPr>
          <p:cNvPr id="9" name="Group 8"/>
          <p:cNvGrpSpPr/>
          <p:nvPr/>
        </p:nvGrpSpPr>
        <p:grpSpPr>
          <a:xfrm>
            <a:off x="1066800" y="2299617"/>
            <a:ext cx="1493467" cy="1422515"/>
            <a:chOff x="1066800" y="2299617"/>
            <a:chExt cx="1493467" cy="1422515"/>
          </a:xfrm>
        </p:grpSpPr>
        <p:sp>
          <p:nvSpPr>
            <p:cNvPr id="5" name="Oval 4"/>
            <p:cNvSpPr/>
            <p:nvPr/>
          </p:nvSpPr>
          <p:spPr>
            <a:xfrm rot="477218">
              <a:off x="2331667" y="2299617"/>
              <a:ext cx="228600" cy="457200"/>
            </a:xfrm>
            <a:prstGeom prst="ellipse">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rot="5400000" flipH="1" flipV="1">
              <a:off x="1714500" y="2781300"/>
              <a:ext cx="609600" cy="5334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066800" y="3352800"/>
              <a:ext cx="1407245" cy="369332"/>
            </a:xfrm>
            <a:prstGeom prst="rect">
              <a:avLst/>
            </a:prstGeom>
            <a:noFill/>
          </p:spPr>
          <p:txBody>
            <a:bodyPr wrap="none" rtlCol="0">
              <a:spAutoFit/>
            </a:bodyPr>
            <a:lstStyle/>
            <a:p>
              <a:r>
                <a:rPr lang="en-US" dirty="0" smtClean="0"/>
                <a:t>Distance I-B</a:t>
              </a:r>
              <a:endParaRPr lang="en-US" dirty="0"/>
            </a:p>
          </p:txBody>
        </p:sp>
      </p:grpSp>
      <p:sp>
        <p:nvSpPr>
          <p:cNvPr id="10" name="Arc 9"/>
          <p:cNvSpPr/>
          <p:nvPr/>
        </p:nvSpPr>
        <p:spPr>
          <a:xfrm rot="2298532">
            <a:off x="4941938" y="2385818"/>
            <a:ext cx="155258" cy="227607"/>
          </a:xfrm>
          <a:prstGeom prst="arc">
            <a:avLst/>
          </a:prstGeom>
          <a:ln w="25400" cmpd="dbl">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ectangle 10"/>
          <p:cNvSpPr/>
          <p:nvPr/>
        </p:nvSpPr>
        <p:spPr>
          <a:xfrm>
            <a:off x="4648200" y="1905000"/>
            <a:ext cx="1274773" cy="369332"/>
          </a:xfrm>
          <a:prstGeom prst="rect">
            <a:avLst/>
          </a:prstGeom>
        </p:spPr>
        <p:txBody>
          <a:bodyPr wrap="none">
            <a:spAutoFit/>
          </a:bodyPr>
          <a:lstStyle/>
          <a:p>
            <a:r>
              <a:rPr lang="en-US" dirty="0" smtClean="0">
                <a:solidFill>
                  <a:srgbClr val="C00000"/>
                </a:solidFill>
                <a:sym typeface="Symbol"/>
              </a:rPr>
              <a:t>Tip angle </a:t>
            </a:r>
            <a:endParaRPr lang="en-US" dirty="0">
              <a:solidFill>
                <a:srgbClr val="C00000"/>
              </a:solidFill>
            </a:endParaRPr>
          </a:p>
        </p:txBody>
      </p:sp>
      <p:sp>
        <p:nvSpPr>
          <p:cNvPr id="12" name="TextBox 11"/>
          <p:cNvSpPr txBox="1"/>
          <p:nvPr/>
        </p:nvSpPr>
        <p:spPr>
          <a:xfrm>
            <a:off x="6839820" y="1600200"/>
            <a:ext cx="1846980" cy="261610"/>
          </a:xfrm>
          <a:prstGeom prst="rect">
            <a:avLst/>
          </a:prstGeom>
          <a:noFill/>
        </p:spPr>
        <p:txBody>
          <a:bodyPr wrap="none" rtlCol="0">
            <a:spAutoFit/>
          </a:bodyPr>
          <a:lstStyle/>
          <a:p>
            <a:r>
              <a:rPr lang="en-US" sz="1100" dirty="0" smtClean="0">
                <a:solidFill>
                  <a:srgbClr val="0070C0"/>
                </a:solidFill>
              </a:rPr>
              <a:t>Physicist view of the tagger</a:t>
            </a:r>
            <a:endParaRPr lang="en-US" sz="1100" dirty="0">
              <a:solidFill>
                <a:srgbClr val="0070C0"/>
              </a:solidFill>
            </a:endParaRPr>
          </a:p>
        </p:txBody>
      </p:sp>
      <p:sp>
        <p:nvSpPr>
          <p:cNvPr id="13" name="Slide Number Placeholder 12"/>
          <p:cNvSpPr>
            <a:spLocks noGrp="1"/>
          </p:cNvSpPr>
          <p:nvPr>
            <p:ph type="sldNum" sz="quarter" idx="12"/>
          </p:nvPr>
        </p:nvSpPr>
        <p:spPr/>
        <p:txBody>
          <a:bodyPr/>
          <a:lstStyle/>
          <a:p>
            <a:fld id="{AAEB1468-DAA7-4ABF-BEA4-87FFFC824746}" type="slidenum">
              <a:rPr lang="en-US" smtClean="0"/>
              <a:pPr/>
              <a:t>4</a:t>
            </a:fld>
            <a:endParaRPr lang="en-US"/>
          </a:p>
        </p:txBody>
      </p:sp>
      <p:sp>
        <p:nvSpPr>
          <p:cNvPr id="14" name="Footer Placeholder 13"/>
          <p:cNvSpPr>
            <a:spLocks noGrp="1"/>
          </p:cNvSpPr>
          <p:nvPr>
            <p:ph type="ftr" sz="quarter" idx="11"/>
          </p:nvPr>
        </p:nvSpPr>
        <p:spPr/>
        <p:txBody>
          <a:bodyPr/>
          <a:lstStyle/>
          <a:p>
            <a:r>
              <a:rPr lang="en-US" smtClean="0"/>
              <a:t>Tagger Magnet Design Review July 09</a:t>
            </a:r>
            <a:endParaRPr lang="en-US"/>
          </a:p>
        </p:txBody>
      </p:sp>
      <p:sp>
        <p:nvSpPr>
          <p:cNvPr id="15" name="TextBox 14"/>
          <p:cNvSpPr txBox="1"/>
          <p:nvPr/>
        </p:nvSpPr>
        <p:spPr>
          <a:xfrm>
            <a:off x="6781800" y="5562600"/>
            <a:ext cx="2291076" cy="923330"/>
          </a:xfrm>
          <a:prstGeom prst="rect">
            <a:avLst/>
          </a:prstGeom>
          <a:noFill/>
        </p:spPr>
        <p:txBody>
          <a:bodyPr wrap="none" rtlCol="0">
            <a:spAutoFit/>
          </a:bodyPr>
          <a:lstStyle/>
          <a:p>
            <a:r>
              <a:rPr lang="en-US" dirty="0" err="1" smtClean="0"/>
              <a:t>Monoenergetic</a:t>
            </a:r>
            <a:r>
              <a:rPr lang="en-US" dirty="0" smtClean="0"/>
              <a:t> beam</a:t>
            </a:r>
          </a:p>
          <a:p>
            <a:r>
              <a:rPr lang="en-US" dirty="0" smtClean="0"/>
              <a:t>No detector effects</a:t>
            </a:r>
          </a:p>
          <a:p>
            <a:r>
              <a:rPr lang="en-US" dirty="0" smtClean="0"/>
              <a:t>Perfect field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More Detailed Simulations</a:t>
            </a:r>
            <a:endParaRPr lang="en-US" dirty="0"/>
          </a:p>
        </p:txBody>
      </p:sp>
      <p:sp>
        <p:nvSpPr>
          <p:cNvPr id="7" name="Text Placeholder 6"/>
          <p:cNvSpPr>
            <a:spLocks noGrp="1"/>
          </p:cNvSpPr>
          <p:nvPr>
            <p:ph type="body" idx="2"/>
          </p:nvPr>
        </p:nvSpPr>
        <p:spPr/>
        <p:txBody>
          <a:bodyPr/>
          <a:lstStyle/>
          <a:p>
            <a:r>
              <a:rPr lang="en-US" dirty="0" smtClean="0"/>
              <a:t>Magnet with the geometry shown on the right was modeled in TOSCA and ANSYS.</a:t>
            </a:r>
          </a:p>
          <a:p>
            <a:endParaRPr lang="en-US" dirty="0" smtClean="0"/>
          </a:p>
          <a:p>
            <a:r>
              <a:rPr lang="en-US" dirty="0" smtClean="0"/>
              <a:t>The computed fields agreed well with each other.</a:t>
            </a:r>
          </a:p>
          <a:p>
            <a:endParaRPr lang="en-US" dirty="0" smtClean="0"/>
          </a:p>
          <a:p>
            <a:r>
              <a:rPr lang="en-US" dirty="0" smtClean="0"/>
              <a:t>In TOSCA particles were tracked through the magnet and the image on the detector plane was determined.</a:t>
            </a:r>
          </a:p>
          <a:p>
            <a:endParaRPr lang="en-US" dirty="0" smtClean="0"/>
          </a:p>
          <a:p>
            <a:r>
              <a:rPr lang="en-US" dirty="0" smtClean="0"/>
              <a:t>The TOSCA field was inserted into GEANT and the tracking results were cross checked.</a:t>
            </a:r>
          </a:p>
        </p:txBody>
      </p:sp>
      <p:pic>
        <p:nvPicPr>
          <p:cNvPr id="8" name="Picture 2" descr="M:\halld\Users\stewart\GlueX-doc-1127\chapter5\MAGNET_SECTION.png"/>
          <p:cNvPicPr>
            <a:picLocks noGrp="1" noChangeAspect="1" noChangeArrowheads="1"/>
          </p:cNvPicPr>
          <p:nvPr>
            <p:ph sz="half" idx="1"/>
          </p:nvPr>
        </p:nvPicPr>
        <p:blipFill>
          <a:blip r:embed="rId2" cstate="print"/>
          <a:srcRect/>
          <a:stretch>
            <a:fillRect/>
          </a:stretch>
        </p:blipFill>
        <p:spPr bwMode="auto">
          <a:xfrm>
            <a:off x="3657600" y="732194"/>
            <a:ext cx="5486400" cy="5744806"/>
          </a:xfrm>
          <a:prstGeom prst="rect">
            <a:avLst/>
          </a:prstGeom>
          <a:noFill/>
        </p:spPr>
      </p:pic>
      <p:sp>
        <p:nvSpPr>
          <p:cNvPr id="6" name="Slide Number Placeholder 5"/>
          <p:cNvSpPr>
            <a:spLocks noGrp="1"/>
          </p:cNvSpPr>
          <p:nvPr>
            <p:ph type="sldNum" sz="quarter" idx="12"/>
          </p:nvPr>
        </p:nvSpPr>
        <p:spPr/>
        <p:txBody>
          <a:bodyPr/>
          <a:lstStyle/>
          <a:p>
            <a:fld id="{AAEB1468-DAA7-4ABF-BEA4-87FFFC824746}" type="slidenum">
              <a:rPr lang="en-US" smtClean="0"/>
              <a:pPr/>
              <a:t>5</a:t>
            </a:fld>
            <a:endParaRPr lang="en-US"/>
          </a:p>
        </p:txBody>
      </p:sp>
      <p:sp>
        <p:nvSpPr>
          <p:cNvPr id="9" name="Footer Placeholder 8"/>
          <p:cNvSpPr>
            <a:spLocks noGrp="1"/>
          </p:cNvSpPr>
          <p:nvPr>
            <p:ph type="ftr" sz="quarter" idx="11"/>
          </p:nvPr>
        </p:nvSpPr>
        <p:spPr/>
        <p:txBody>
          <a:bodyPr/>
          <a:lstStyle/>
          <a:p>
            <a:r>
              <a:rPr lang="en-US" smtClean="0"/>
              <a:t>Tagger Magnet Design Review July 09</a:t>
            </a: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85800"/>
          </a:xfrm>
        </p:spPr>
        <p:txBody>
          <a:bodyPr>
            <a:normAutofit fontScale="90000"/>
          </a:bodyPr>
          <a:lstStyle/>
          <a:p>
            <a:r>
              <a:rPr lang="en-US" dirty="0" smtClean="0"/>
              <a:t>Excellent Intrinsic Resolution</a:t>
            </a:r>
            <a:endParaRPr lang="en-US" dirty="0"/>
          </a:p>
        </p:txBody>
      </p:sp>
      <p:pic>
        <p:nvPicPr>
          <p:cNvPr id="5" name="Picture 2" descr="M:\halld\Users\stewart\GlueX-doc-1127\chapter5\transportRes.png"/>
          <p:cNvPicPr>
            <a:picLocks noGrp="1" noChangeAspect="1" noChangeArrowheads="1"/>
          </p:cNvPicPr>
          <p:nvPr>
            <p:ph idx="1"/>
          </p:nvPr>
        </p:nvPicPr>
        <p:blipFill>
          <a:blip r:embed="rId2"/>
          <a:srcRect/>
          <a:stretch>
            <a:fillRect/>
          </a:stretch>
        </p:blipFill>
        <p:spPr bwMode="auto">
          <a:xfrm>
            <a:off x="1828800" y="1981200"/>
            <a:ext cx="5116887" cy="3737413"/>
          </a:xfrm>
          <a:prstGeom prst="rect">
            <a:avLst/>
          </a:prstGeom>
          <a:noFill/>
        </p:spPr>
      </p:pic>
      <p:sp>
        <p:nvSpPr>
          <p:cNvPr id="6" name="TextBox 5"/>
          <p:cNvSpPr txBox="1"/>
          <p:nvPr/>
        </p:nvSpPr>
        <p:spPr>
          <a:xfrm>
            <a:off x="990600" y="5867400"/>
            <a:ext cx="6921254" cy="646331"/>
          </a:xfrm>
          <a:prstGeom prst="rect">
            <a:avLst/>
          </a:prstGeom>
          <a:noFill/>
        </p:spPr>
        <p:txBody>
          <a:bodyPr wrap="none" rtlCol="0">
            <a:spAutoFit/>
          </a:bodyPr>
          <a:lstStyle/>
          <a:p>
            <a:r>
              <a:rPr lang="en-US" dirty="0" smtClean="0"/>
              <a:t>Intrinsic resolution much better than 0.5% requirement from GlueX</a:t>
            </a:r>
          </a:p>
          <a:p>
            <a:r>
              <a:rPr lang="en-US" dirty="0" smtClean="0">
                <a:solidFill>
                  <a:srgbClr val="00B050"/>
                </a:solidFill>
              </a:rPr>
              <a:t>Do not want to exclude future high precision experiments!</a:t>
            </a:r>
            <a:endParaRPr lang="en-US" dirty="0">
              <a:solidFill>
                <a:srgbClr val="00B050"/>
              </a:solidFill>
            </a:endParaRPr>
          </a:p>
        </p:txBody>
      </p:sp>
      <p:sp>
        <p:nvSpPr>
          <p:cNvPr id="7" name="TextBox 6"/>
          <p:cNvSpPr txBox="1"/>
          <p:nvPr/>
        </p:nvSpPr>
        <p:spPr>
          <a:xfrm>
            <a:off x="7315201" y="2819400"/>
            <a:ext cx="1676400" cy="954107"/>
          </a:xfrm>
          <a:prstGeom prst="rect">
            <a:avLst/>
          </a:prstGeom>
          <a:noFill/>
        </p:spPr>
        <p:txBody>
          <a:bodyPr wrap="square" rtlCol="0">
            <a:spAutoFit/>
          </a:bodyPr>
          <a:lstStyle/>
          <a:p>
            <a:r>
              <a:rPr lang="en-US" sz="2800" dirty="0" smtClean="0">
                <a:solidFill>
                  <a:srgbClr val="00B050"/>
                </a:solidFill>
              </a:rPr>
              <a:t>TOSCA RESULTS</a:t>
            </a:r>
            <a:endParaRPr lang="en-US" sz="2800" dirty="0">
              <a:solidFill>
                <a:srgbClr val="00B050"/>
              </a:solidFill>
            </a:endParaRPr>
          </a:p>
        </p:txBody>
      </p:sp>
      <p:sp>
        <p:nvSpPr>
          <p:cNvPr id="8" name="Slide Number Placeholder 7"/>
          <p:cNvSpPr>
            <a:spLocks noGrp="1"/>
          </p:cNvSpPr>
          <p:nvPr>
            <p:ph type="sldNum" sz="quarter" idx="12"/>
          </p:nvPr>
        </p:nvSpPr>
        <p:spPr/>
        <p:txBody>
          <a:bodyPr/>
          <a:lstStyle/>
          <a:p>
            <a:fld id="{AAEB1468-DAA7-4ABF-BEA4-87FFFC824746}" type="slidenum">
              <a:rPr lang="en-US" smtClean="0"/>
              <a:pPr/>
              <a:t>6</a:t>
            </a:fld>
            <a:endParaRPr lang="en-US"/>
          </a:p>
        </p:txBody>
      </p:sp>
      <p:sp>
        <p:nvSpPr>
          <p:cNvPr id="9" name="Footer Placeholder 8"/>
          <p:cNvSpPr>
            <a:spLocks noGrp="1"/>
          </p:cNvSpPr>
          <p:nvPr>
            <p:ph type="ftr" sz="quarter" idx="11"/>
          </p:nvPr>
        </p:nvSpPr>
        <p:spPr/>
        <p:txBody>
          <a:bodyPr/>
          <a:lstStyle/>
          <a:p>
            <a:r>
              <a:rPr lang="en-US" smtClean="0"/>
              <a:t>Tagger Magnet Design Review July 09</a:t>
            </a:r>
            <a:endParaRPr lang="en-US"/>
          </a:p>
        </p:txBody>
      </p:sp>
      <p:sp>
        <p:nvSpPr>
          <p:cNvPr id="10" name="TextBox 9"/>
          <p:cNvSpPr txBox="1"/>
          <p:nvPr/>
        </p:nvSpPr>
        <p:spPr>
          <a:xfrm rot="16200000">
            <a:off x="34249" y="3598733"/>
            <a:ext cx="3738524" cy="307777"/>
          </a:xfrm>
          <a:prstGeom prst="rect">
            <a:avLst/>
          </a:prstGeom>
          <a:solidFill>
            <a:schemeClr val="bg1"/>
          </a:solidFill>
        </p:spPr>
        <p:txBody>
          <a:bodyPr wrap="none" rtlCol="0">
            <a:spAutoFit/>
          </a:bodyPr>
          <a:lstStyle/>
          <a:p>
            <a:r>
              <a:rPr lang="en-US" sz="1400" b="1" dirty="0" smtClean="0"/>
              <a:t>Resolution measured in percent of  12 GeV</a:t>
            </a:r>
            <a:endParaRPr lang="en-US" sz="14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5" descr="M:\halld\Users\Stewart\GlueX-doc-1127\chapter5\MAGNET_SECTION.eps"/>
          <p:cNvPicPr>
            <a:picLocks noChangeAspect="1" noChangeArrowheads="1"/>
          </p:cNvPicPr>
          <p:nvPr/>
        </p:nvPicPr>
        <p:blipFill>
          <a:blip r:embed="rId2"/>
          <a:srcRect l="10496" t="12536" r="25219" b="12250"/>
          <a:stretch>
            <a:fillRect/>
          </a:stretch>
        </p:blipFill>
        <p:spPr bwMode="auto">
          <a:xfrm>
            <a:off x="7467600" y="228600"/>
            <a:ext cx="1447800" cy="1772816"/>
          </a:xfrm>
          <a:prstGeom prst="rect">
            <a:avLst/>
          </a:prstGeom>
          <a:noFill/>
        </p:spPr>
      </p:pic>
      <p:sp>
        <p:nvSpPr>
          <p:cNvPr id="2" name="Title 1"/>
          <p:cNvSpPr>
            <a:spLocks noGrp="1"/>
          </p:cNvSpPr>
          <p:nvPr>
            <p:ph type="title"/>
          </p:nvPr>
        </p:nvSpPr>
        <p:spPr>
          <a:xfrm>
            <a:off x="381000" y="762000"/>
            <a:ext cx="5867400" cy="914400"/>
          </a:xfrm>
        </p:spPr>
        <p:txBody>
          <a:bodyPr>
            <a:noAutofit/>
          </a:bodyPr>
          <a:lstStyle/>
          <a:p>
            <a:r>
              <a:rPr lang="en-US" sz="3200" dirty="0" smtClean="0"/>
              <a:t>Use this design to set a uniformity Specification.</a:t>
            </a:r>
            <a:endParaRPr lang="en-US" sz="3200" dirty="0"/>
          </a:p>
        </p:txBody>
      </p:sp>
      <p:pic>
        <p:nvPicPr>
          <p:cNvPr id="8" name="Picture 3" descr="C:\Documents and Settings\jstewart\Desktop\UniformityPctDiff_v2.png"/>
          <p:cNvPicPr>
            <a:picLocks noGrp="1" noChangeAspect="1" noChangeArrowheads="1"/>
          </p:cNvPicPr>
          <p:nvPr>
            <p:ph sz="half" idx="1"/>
          </p:nvPr>
        </p:nvPicPr>
        <p:blipFill>
          <a:blip r:embed="rId3"/>
          <a:srcRect/>
          <a:stretch>
            <a:fillRect/>
          </a:stretch>
        </p:blipFill>
        <p:spPr bwMode="auto">
          <a:xfrm>
            <a:off x="2065149" y="2057401"/>
            <a:ext cx="6697852" cy="4542221"/>
          </a:xfrm>
          <a:prstGeom prst="rect">
            <a:avLst/>
          </a:prstGeom>
          <a:noFill/>
        </p:spPr>
      </p:pic>
      <p:sp>
        <p:nvSpPr>
          <p:cNvPr id="9" name="TextBox 8"/>
          <p:cNvSpPr txBox="1"/>
          <p:nvPr/>
        </p:nvSpPr>
        <p:spPr>
          <a:xfrm>
            <a:off x="4406636" y="3505200"/>
            <a:ext cx="2679964" cy="369332"/>
          </a:xfrm>
          <a:prstGeom prst="rect">
            <a:avLst/>
          </a:prstGeom>
          <a:noFill/>
        </p:spPr>
        <p:txBody>
          <a:bodyPr wrap="none" rtlCol="0">
            <a:spAutoFit/>
          </a:bodyPr>
          <a:lstStyle/>
          <a:p>
            <a:r>
              <a:rPr lang="en-US" dirty="0" smtClean="0">
                <a:solidFill>
                  <a:srgbClr val="00B050"/>
                </a:solidFill>
              </a:rPr>
              <a:t>Field Profile from ANSYS</a:t>
            </a:r>
            <a:endParaRPr lang="en-US" dirty="0">
              <a:solidFill>
                <a:srgbClr val="00B050"/>
              </a:solidFill>
            </a:endParaRPr>
          </a:p>
        </p:txBody>
      </p:sp>
      <p:sp>
        <p:nvSpPr>
          <p:cNvPr id="6" name="Slide Number Placeholder 5"/>
          <p:cNvSpPr>
            <a:spLocks noGrp="1"/>
          </p:cNvSpPr>
          <p:nvPr>
            <p:ph type="sldNum" sz="quarter" idx="12"/>
          </p:nvPr>
        </p:nvSpPr>
        <p:spPr/>
        <p:txBody>
          <a:bodyPr/>
          <a:lstStyle/>
          <a:p>
            <a:fld id="{AAEB1468-DAA7-4ABF-BEA4-87FFFC824746}" type="slidenum">
              <a:rPr lang="en-US" smtClean="0"/>
              <a:pPr/>
              <a:t>7</a:t>
            </a:fld>
            <a:endParaRPr lang="en-US" dirty="0"/>
          </a:p>
        </p:txBody>
      </p:sp>
      <p:sp>
        <p:nvSpPr>
          <p:cNvPr id="10" name="Footer Placeholder 9"/>
          <p:cNvSpPr>
            <a:spLocks noGrp="1"/>
          </p:cNvSpPr>
          <p:nvPr>
            <p:ph type="ftr" sz="quarter" idx="11"/>
          </p:nvPr>
        </p:nvSpPr>
        <p:spPr/>
        <p:txBody>
          <a:bodyPr/>
          <a:lstStyle/>
          <a:p>
            <a:r>
              <a:rPr lang="en-US" smtClean="0"/>
              <a:t>Tagger Magnet Design Review July 09</a:t>
            </a:r>
            <a:endParaRPr lang="en-US"/>
          </a:p>
        </p:txBody>
      </p:sp>
      <p:sp>
        <p:nvSpPr>
          <p:cNvPr id="11" name="Rectangle 10"/>
          <p:cNvSpPr/>
          <p:nvPr/>
        </p:nvSpPr>
        <p:spPr>
          <a:xfrm>
            <a:off x="2057400" y="2057400"/>
            <a:ext cx="64008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2209800" y="2514600"/>
            <a:ext cx="304800" cy="2362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rot="16200000">
            <a:off x="-151073" y="3976833"/>
            <a:ext cx="4481483" cy="461665"/>
          </a:xfrm>
          <a:prstGeom prst="rect">
            <a:avLst/>
          </a:prstGeom>
          <a:noFill/>
        </p:spPr>
        <p:txBody>
          <a:bodyPr wrap="none" rtlCol="0">
            <a:spAutoFit/>
          </a:bodyPr>
          <a:lstStyle/>
          <a:p>
            <a:r>
              <a:rPr lang="en-US" sz="2400" b="1" dirty="0" smtClean="0"/>
              <a:t>(</a:t>
            </a:r>
            <a:r>
              <a:rPr lang="en-US" sz="2400" b="1" dirty="0" err="1" smtClean="0"/>
              <a:t>B</a:t>
            </a:r>
            <a:r>
              <a:rPr lang="en-US" sz="2400" b="1" baseline="-25000" dirty="0" err="1" smtClean="0"/>
              <a:t>central</a:t>
            </a:r>
            <a:r>
              <a:rPr lang="en-US" sz="2400" b="1" dirty="0" smtClean="0"/>
              <a:t> – </a:t>
            </a:r>
            <a:r>
              <a:rPr lang="en-US" sz="2400" b="1" dirty="0" err="1" smtClean="0"/>
              <a:t>Bmod</a:t>
            </a:r>
            <a:r>
              <a:rPr lang="en-US" sz="2400" b="1" dirty="0" smtClean="0"/>
              <a:t>(x)/ </a:t>
            </a:r>
            <a:r>
              <a:rPr lang="en-US" sz="2400" b="1" dirty="0" err="1" smtClean="0"/>
              <a:t>B</a:t>
            </a:r>
            <a:r>
              <a:rPr lang="en-US" sz="2400" b="1" baseline="-25000" dirty="0" err="1" smtClean="0"/>
              <a:t>central</a:t>
            </a:r>
            <a:r>
              <a:rPr lang="en-US" sz="2400" b="1" baseline="-25000" dirty="0" smtClean="0"/>
              <a:t> </a:t>
            </a:r>
            <a:r>
              <a:rPr lang="en-US" sz="2400" b="1" dirty="0" smtClean="0"/>
              <a:t>*10</a:t>
            </a:r>
            <a:r>
              <a:rPr lang="en-US" sz="2400" b="1" baseline="30000" dirty="0" smtClean="0"/>
              <a:t>3</a:t>
            </a:r>
            <a:endParaRPr lang="en-US" sz="2400" b="1" baseline="30000" dirty="0"/>
          </a:p>
        </p:txBody>
      </p:sp>
      <p:cxnSp>
        <p:nvCxnSpPr>
          <p:cNvPr id="16" name="Straight Arrow Connector 15"/>
          <p:cNvCxnSpPr/>
          <p:nvPr/>
        </p:nvCxnSpPr>
        <p:spPr>
          <a:xfrm>
            <a:off x="7924800" y="1524000"/>
            <a:ext cx="68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543800" y="1219200"/>
            <a:ext cx="450764" cy="523220"/>
          </a:xfrm>
          <a:prstGeom prst="rect">
            <a:avLst/>
          </a:prstGeom>
          <a:noFill/>
        </p:spPr>
        <p:txBody>
          <a:bodyPr wrap="none" rtlCol="0">
            <a:spAutoFit/>
          </a:bodyPr>
          <a:lstStyle/>
          <a:p>
            <a:r>
              <a:rPr lang="en-US" sz="2800" dirty="0" smtClean="0">
                <a:latin typeface="+mj-lt"/>
              </a:rPr>
              <a:t>-x</a:t>
            </a:r>
            <a:endParaRPr lang="en-US" sz="2800" dirty="0">
              <a:latin typeface="+mj-lt"/>
            </a:endParaRPr>
          </a:p>
        </p:txBody>
      </p:sp>
      <p:sp>
        <p:nvSpPr>
          <p:cNvPr id="19" name="TextBox 18"/>
          <p:cNvSpPr txBox="1"/>
          <p:nvPr/>
        </p:nvSpPr>
        <p:spPr>
          <a:xfrm>
            <a:off x="8325918" y="6248400"/>
            <a:ext cx="534121" cy="338554"/>
          </a:xfrm>
          <a:prstGeom prst="rect">
            <a:avLst/>
          </a:prstGeom>
          <a:noFill/>
        </p:spPr>
        <p:txBody>
          <a:bodyPr wrap="none" rtlCol="0">
            <a:spAutoFit/>
          </a:bodyPr>
          <a:lstStyle/>
          <a:p>
            <a:r>
              <a:rPr lang="en-US" sz="1600" b="1" dirty="0" smtClean="0"/>
              <a:t>(m)</a:t>
            </a:r>
            <a:endParaRPr lang="en-US" sz="1600" b="1" dirty="0"/>
          </a:p>
        </p:txBody>
      </p:sp>
      <p:sp>
        <p:nvSpPr>
          <p:cNvPr id="20" name="Rectangle 19"/>
          <p:cNvSpPr/>
          <p:nvPr/>
        </p:nvSpPr>
        <p:spPr>
          <a:xfrm>
            <a:off x="3429000" y="2971800"/>
            <a:ext cx="4419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Field uniform to 3*10</a:t>
            </a:r>
            <a:r>
              <a:rPr lang="en-US" baseline="30000" dirty="0" smtClean="0"/>
              <a:t>-4</a:t>
            </a:r>
            <a:r>
              <a:rPr lang="en-US" dirty="0" smtClean="0"/>
              <a:t> over +/- 180mm</a:t>
            </a:r>
            <a:endParaRPr lang="en-US" dirty="0"/>
          </a:p>
        </p:txBody>
      </p:sp>
      <p:grpSp>
        <p:nvGrpSpPr>
          <p:cNvPr id="24" name="Group 23"/>
          <p:cNvGrpSpPr/>
          <p:nvPr/>
        </p:nvGrpSpPr>
        <p:grpSpPr>
          <a:xfrm>
            <a:off x="2894806" y="1447800"/>
            <a:ext cx="2444462" cy="915194"/>
            <a:chOff x="2894806" y="1447800"/>
            <a:chExt cx="2444462" cy="915194"/>
          </a:xfrm>
        </p:grpSpPr>
        <p:cxnSp>
          <p:nvCxnSpPr>
            <p:cNvPr id="22" name="Straight Arrow Connector 21"/>
            <p:cNvCxnSpPr/>
            <p:nvPr/>
          </p:nvCxnSpPr>
          <p:spPr>
            <a:xfrm rot="5400000">
              <a:off x="2552700" y="2019300"/>
              <a:ext cx="685800" cy="1588"/>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048000" y="1447800"/>
              <a:ext cx="2291268" cy="369332"/>
            </a:xfrm>
            <a:prstGeom prst="rect">
              <a:avLst/>
            </a:prstGeom>
            <a:noFill/>
          </p:spPr>
          <p:txBody>
            <a:bodyPr wrap="none" rtlCol="0">
              <a:spAutoFit/>
            </a:bodyPr>
            <a:lstStyle/>
            <a:p>
              <a:r>
                <a:rPr lang="en-US" dirty="0" smtClean="0"/>
                <a:t>77mm inside the EFB</a:t>
              </a:r>
              <a:endParaRPr lang="en-US" dirty="0"/>
            </a:p>
          </p:txBody>
        </p:sp>
      </p:grpSp>
      <p:sp>
        <p:nvSpPr>
          <p:cNvPr id="25" name="Text Placeholder 24"/>
          <p:cNvSpPr>
            <a:spLocks noGrp="1"/>
          </p:cNvSpPr>
          <p:nvPr>
            <p:ph type="body" idx="2"/>
          </p:nvPr>
        </p:nvSpPr>
        <p:spPr>
          <a:xfrm>
            <a:off x="685800" y="1676400"/>
            <a:ext cx="533400" cy="3581400"/>
          </a:xfrm>
        </p:spPr>
        <p:txBody>
          <a:bodyPr/>
          <a:lstStyle/>
          <a:p>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Uniform Field region</a:t>
            </a:r>
            <a:endParaRPr lang="en-US" dirty="0"/>
          </a:p>
        </p:txBody>
      </p:sp>
      <p:pic>
        <p:nvPicPr>
          <p:cNvPr id="4" name="Content Placeholder 3" descr="uniform region_v3-Model.png"/>
          <p:cNvPicPr>
            <a:picLocks noGrp="1" noChangeAspect="1"/>
          </p:cNvPicPr>
          <p:nvPr>
            <p:ph idx="1"/>
          </p:nvPr>
        </p:nvPicPr>
        <p:blipFill>
          <a:blip r:embed="rId2"/>
          <a:srcRect r="74831"/>
          <a:stretch>
            <a:fillRect/>
          </a:stretch>
        </p:blipFill>
        <p:spPr>
          <a:xfrm rot="16200000">
            <a:off x="3642259" y="975259"/>
            <a:ext cx="1844462" cy="8701819"/>
          </a:xfrm>
        </p:spPr>
      </p:pic>
      <p:sp>
        <p:nvSpPr>
          <p:cNvPr id="5" name="Slide Number Placeholder 4"/>
          <p:cNvSpPr>
            <a:spLocks noGrp="1"/>
          </p:cNvSpPr>
          <p:nvPr>
            <p:ph type="sldNum" sz="quarter" idx="12"/>
          </p:nvPr>
        </p:nvSpPr>
        <p:spPr/>
        <p:txBody>
          <a:bodyPr/>
          <a:lstStyle/>
          <a:p>
            <a:fld id="{AAEB1468-DAA7-4ABF-BEA4-87FFFC824746}" type="slidenum">
              <a:rPr lang="en-US" smtClean="0"/>
              <a:pPr/>
              <a:t>8</a:t>
            </a:fld>
            <a:endParaRPr lang="en-US"/>
          </a:p>
        </p:txBody>
      </p:sp>
      <p:sp>
        <p:nvSpPr>
          <p:cNvPr id="6" name="Footer Placeholder 5"/>
          <p:cNvSpPr>
            <a:spLocks noGrp="1"/>
          </p:cNvSpPr>
          <p:nvPr>
            <p:ph type="ftr" sz="quarter" idx="11"/>
          </p:nvPr>
        </p:nvSpPr>
        <p:spPr/>
        <p:txBody>
          <a:bodyPr/>
          <a:lstStyle/>
          <a:p>
            <a:r>
              <a:rPr lang="en-US" smtClean="0"/>
              <a:t>Tagger Magnet Design Review July 09</a:t>
            </a:r>
            <a:endParaRPr lang="en-US"/>
          </a:p>
        </p:txBody>
      </p:sp>
      <p:sp>
        <p:nvSpPr>
          <p:cNvPr id="7" name="TextBox 6"/>
          <p:cNvSpPr txBox="1"/>
          <p:nvPr/>
        </p:nvSpPr>
        <p:spPr>
          <a:xfrm>
            <a:off x="2895600" y="2971800"/>
            <a:ext cx="2947474" cy="707886"/>
          </a:xfrm>
          <a:prstGeom prst="rect">
            <a:avLst/>
          </a:prstGeom>
          <a:noFill/>
        </p:spPr>
        <p:txBody>
          <a:bodyPr wrap="none" rtlCol="0">
            <a:spAutoFit/>
          </a:bodyPr>
          <a:lstStyle/>
          <a:p>
            <a:r>
              <a:rPr lang="en-US" sz="4000" dirty="0" smtClean="0"/>
              <a:t>PLAN VIEW</a:t>
            </a:r>
            <a:endParaRPr lang="en-US" sz="4000" dirty="0"/>
          </a:p>
        </p:txBody>
      </p:sp>
      <p:cxnSp>
        <p:nvCxnSpPr>
          <p:cNvPr id="9" name="Straight Arrow Connector 8"/>
          <p:cNvCxnSpPr/>
          <p:nvPr/>
        </p:nvCxnSpPr>
        <p:spPr>
          <a:xfrm rot="10800000">
            <a:off x="990600" y="5562600"/>
            <a:ext cx="3048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219200" y="5666601"/>
            <a:ext cx="503664" cy="276999"/>
          </a:xfrm>
          <a:prstGeom prst="rect">
            <a:avLst/>
          </a:prstGeom>
          <a:noFill/>
        </p:spPr>
        <p:txBody>
          <a:bodyPr wrap="none" rtlCol="0">
            <a:spAutoFit/>
          </a:bodyPr>
          <a:lstStyle/>
          <a:p>
            <a:r>
              <a:rPr lang="en-US" sz="1200" dirty="0" smtClean="0"/>
              <a:t>(0,0)</a:t>
            </a:r>
            <a:endParaRPr lang="en-US" sz="1200" dirty="0"/>
          </a:p>
        </p:txBody>
      </p:sp>
      <p:sp>
        <p:nvSpPr>
          <p:cNvPr id="11" name="TextBox 10"/>
          <p:cNvSpPr txBox="1"/>
          <p:nvPr/>
        </p:nvSpPr>
        <p:spPr>
          <a:xfrm>
            <a:off x="3810000" y="4523601"/>
            <a:ext cx="1679755" cy="276999"/>
          </a:xfrm>
          <a:prstGeom prst="rect">
            <a:avLst/>
          </a:prstGeom>
          <a:solidFill>
            <a:schemeClr val="bg1"/>
          </a:solidFill>
        </p:spPr>
        <p:txBody>
          <a:bodyPr wrap="none" rtlCol="0">
            <a:spAutoFit/>
          </a:bodyPr>
          <a:lstStyle/>
          <a:p>
            <a:r>
              <a:rPr lang="en-US" sz="1200" dirty="0" smtClean="0"/>
              <a:t>(3021 mm, 26303 mm) </a:t>
            </a:r>
            <a:endParaRPr lang="en-US" sz="1200" dirty="0"/>
          </a:p>
        </p:txBody>
      </p:sp>
      <p:cxnSp>
        <p:nvCxnSpPr>
          <p:cNvPr id="13" name="Straight Arrow Connector 12"/>
          <p:cNvCxnSpPr/>
          <p:nvPr/>
        </p:nvCxnSpPr>
        <p:spPr>
          <a:xfrm flipV="1">
            <a:off x="228600" y="5333999"/>
            <a:ext cx="457200" cy="76201"/>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6200" y="5407223"/>
            <a:ext cx="314510" cy="307777"/>
          </a:xfrm>
          <a:prstGeom prst="rect">
            <a:avLst/>
          </a:prstGeom>
          <a:noFill/>
        </p:spPr>
        <p:txBody>
          <a:bodyPr wrap="none" rtlCol="0">
            <a:spAutoFit/>
          </a:bodyPr>
          <a:lstStyle/>
          <a:p>
            <a:r>
              <a:rPr lang="en-US" sz="1400" dirty="0" smtClean="0"/>
              <a:t>e</a:t>
            </a:r>
            <a:r>
              <a:rPr lang="en-US" sz="1400" baseline="30000" dirty="0" smtClean="0"/>
              <a:t>-</a:t>
            </a:r>
            <a:endParaRPr lang="en-US" sz="1400" baseline="30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Uniform field region</a:t>
            </a:r>
            <a:endParaRPr lang="en-US" dirty="0"/>
          </a:p>
        </p:txBody>
      </p:sp>
      <p:pic>
        <p:nvPicPr>
          <p:cNvPr id="4" name="Content Placeholder 3" descr="uniform region_upstrmEndjpg.jpg"/>
          <p:cNvPicPr>
            <a:picLocks noGrp="1" noChangeAspect="1"/>
          </p:cNvPicPr>
          <p:nvPr>
            <p:ph idx="1"/>
          </p:nvPr>
        </p:nvPicPr>
        <p:blipFill>
          <a:blip r:embed="rId2" cstate="print"/>
          <a:srcRect l="29293" r="17092" b="23951"/>
          <a:stretch>
            <a:fillRect/>
          </a:stretch>
        </p:blipFill>
        <p:spPr>
          <a:xfrm rot="16200000">
            <a:off x="2494695" y="1162905"/>
            <a:ext cx="3505199" cy="5903789"/>
          </a:xfrm>
        </p:spPr>
      </p:pic>
      <p:cxnSp>
        <p:nvCxnSpPr>
          <p:cNvPr id="8" name="Straight Arrow Connector 7"/>
          <p:cNvCxnSpPr/>
          <p:nvPr/>
        </p:nvCxnSpPr>
        <p:spPr>
          <a:xfrm rot="5400000">
            <a:off x="4914900" y="3238500"/>
            <a:ext cx="10668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715000" y="2514600"/>
            <a:ext cx="2882092" cy="646331"/>
          </a:xfrm>
          <a:prstGeom prst="rect">
            <a:avLst/>
          </a:prstGeom>
          <a:noFill/>
        </p:spPr>
        <p:txBody>
          <a:bodyPr wrap="square" rtlCol="0">
            <a:spAutoFit/>
          </a:bodyPr>
          <a:lstStyle/>
          <a:p>
            <a:r>
              <a:rPr lang="en-US" dirty="0" smtClean="0"/>
              <a:t>Uniform region 1cm outside beam trajectory.</a:t>
            </a:r>
            <a:endParaRPr lang="en-US" dirty="0"/>
          </a:p>
        </p:txBody>
      </p:sp>
      <p:sp>
        <p:nvSpPr>
          <p:cNvPr id="6" name="Slide Number Placeholder 5"/>
          <p:cNvSpPr>
            <a:spLocks noGrp="1"/>
          </p:cNvSpPr>
          <p:nvPr>
            <p:ph type="sldNum" sz="quarter" idx="12"/>
          </p:nvPr>
        </p:nvSpPr>
        <p:spPr/>
        <p:txBody>
          <a:bodyPr/>
          <a:lstStyle/>
          <a:p>
            <a:fld id="{AAEB1468-DAA7-4ABF-BEA4-87FFFC824746}" type="slidenum">
              <a:rPr lang="en-US" smtClean="0"/>
              <a:pPr/>
              <a:t>9</a:t>
            </a:fld>
            <a:endParaRPr lang="en-US"/>
          </a:p>
        </p:txBody>
      </p:sp>
      <p:sp>
        <p:nvSpPr>
          <p:cNvPr id="7" name="Footer Placeholder 6"/>
          <p:cNvSpPr>
            <a:spLocks noGrp="1"/>
          </p:cNvSpPr>
          <p:nvPr>
            <p:ph type="ftr" sz="quarter" idx="11"/>
          </p:nvPr>
        </p:nvSpPr>
        <p:spPr/>
        <p:txBody>
          <a:bodyPr/>
          <a:lstStyle/>
          <a:p>
            <a:r>
              <a:rPr lang="en-US" smtClean="0"/>
              <a:t>Tagger Magnet Design Review July 09</a:t>
            </a:r>
            <a:endParaRPr lang="en-US"/>
          </a:p>
        </p:txBody>
      </p:sp>
      <p:sp>
        <p:nvSpPr>
          <p:cNvPr id="10" name="TextBox 9"/>
          <p:cNvSpPr txBox="1"/>
          <p:nvPr/>
        </p:nvSpPr>
        <p:spPr>
          <a:xfrm>
            <a:off x="5715000" y="5486400"/>
            <a:ext cx="3276600" cy="707886"/>
          </a:xfrm>
          <a:prstGeom prst="rect">
            <a:avLst/>
          </a:prstGeom>
          <a:noFill/>
        </p:spPr>
        <p:txBody>
          <a:bodyPr wrap="square" rtlCol="0">
            <a:spAutoFit/>
          </a:bodyPr>
          <a:lstStyle/>
          <a:p>
            <a:r>
              <a:rPr lang="en-US" sz="2000" dirty="0" smtClean="0"/>
              <a:t>Hatched region indicates uniform field region</a:t>
            </a:r>
            <a:endParaRPr lang="en-US" sz="2000" dirty="0"/>
          </a:p>
        </p:txBody>
      </p:sp>
      <p:cxnSp>
        <p:nvCxnSpPr>
          <p:cNvPr id="12" name="Straight Connector 11"/>
          <p:cNvCxnSpPr/>
          <p:nvPr/>
        </p:nvCxnSpPr>
        <p:spPr>
          <a:xfrm rot="10800000">
            <a:off x="3505200" y="3352800"/>
            <a:ext cx="3657600" cy="1588"/>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3505201" y="4875211"/>
            <a:ext cx="3657600" cy="1588"/>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flipH="1" flipV="1">
            <a:off x="2743200" y="4114800"/>
            <a:ext cx="1524000" cy="1588"/>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152400" y="4419600"/>
            <a:ext cx="14478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rot="20571276">
            <a:off x="210044" y="4786117"/>
            <a:ext cx="1752600" cy="646331"/>
          </a:xfrm>
          <a:prstGeom prst="rect">
            <a:avLst/>
          </a:prstGeom>
          <a:noFill/>
        </p:spPr>
        <p:txBody>
          <a:bodyPr wrap="square" rtlCol="0">
            <a:spAutoFit/>
          </a:bodyPr>
          <a:lstStyle/>
          <a:p>
            <a:r>
              <a:rPr lang="en-US" dirty="0" smtClean="0"/>
              <a:t>Electron beam direction</a:t>
            </a:r>
            <a:endParaRPr lang="en-US" dirty="0"/>
          </a:p>
        </p:txBody>
      </p:sp>
      <p:sp>
        <p:nvSpPr>
          <p:cNvPr id="20" name="TextBox 19"/>
          <p:cNvSpPr txBox="1"/>
          <p:nvPr/>
        </p:nvSpPr>
        <p:spPr>
          <a:xfrm>
            <a:off x="6400800" y="1295400"/>
            <a:ext cx="1951175" cy="584775"/>
          </a:xfrm>
          <a:prstGeom prst="rect">
            <a:avLst/>
          </a:prstGeom>
          <a:noFill/>
        </p:spPr>
        <p:txBody>
          <a:bodyPr wrap="none" rtlCol="0">
            <a:spAutoFit/>
          </a:bodyPr>
          <a:lstStyle/>
          <a:p>
            <a:r>
              <a:rPr lang="en-US" sz="3200" dirty="0" smtClean="0"/>
              <a:t>Plan View</a:t>
            </a:r>
            <a:endParaRPr lang="en-US" sz="3200" dirty="0"/>
          </a:p>
        </p:txBody>
      </p:sp>
      <p:sp>
        <p:nvSpPr>
          <p:cNvPr id="15" name="Arc 14"/>
          <p:cNvSpPr/>
          <p:nvPr/>
        </p:nvSpPr>
        <p:spPr>
          <a:xfrm rot="21240000">
            <a:off x="-3486053" y="4261974"/>
            <a:ext cx="12690980" cy="668842"/>
          </a:xfrm>
          <a:prstGeom prst="arc">
            <a:avLst>
              <a:gd name="adj1" fmla="val 16200000"/>
              <a:gd name="adj2" fmla="val 21409787"/>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agger_Magnet_Purchas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Tagger_Magnet_Purchase</Template>
  <TotalTime>3630</TotalTime>
  <Words>1359</Words>
  <Application>Microsoft Office PowerPoint</Application>
  <PresentationFormat>On-screen Show (4:3)</PresentationFormat>
  <Paragraphs>236</Paragraphs>
  <Slides>23</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5" baseType="lpstr">
      <vt:lpstr>Tagger_Magnet_Purchase</vt:lpstr>
      <vt:lpstr>Bitmap Image</vt:lpstr>
      <vt:lpstr>Tagger Magnet Requirements</vt:lpstr>
      <vt:lpstr>Magnet Requirements:</vt:lpstr>
      <vt:lpstr>Spectrometer Requirements</vt:lpstr>
      <vt:lpstr>Uniform field optimization</vt:lpstr>
      <vt:lpstr>More Detailed Simulations</vt:lpstr>
      <vt:lpstr>Excellent Intrinsic Resolution</vt:lpstr>
      <vt:lpstr>Use this design to set a uniformity Specification.</vt:lpstr>
      <vt:lpstr>Uniform Field region</vt:lpstr>
      <vt:lpstr>Uniform field region</vt:lpstr>
      <vt:lpstr>Magnetic Technical Requirements</vt:lpstr>
      <vt:lpstr>Tagger Magnet Nominal Design</vt:lpstr>
      <vt:lpstr>Mechanical Requirements</vt:lpstr>
      <vt:lpstr>Magnet Mechanical Requirements</vt:lpstr>
      <vt:lpstr>Mechanical Requirements - Stands</vt:lpstr>
      <vt:lpstr>Coil Requirements</vt:lpstr>
      <vt:lpstr>Material Specifications</vt:lpstr>
      <vt:lpstr>Vacuum Chamber Specifications</vt:lpstr>
      <vt:lpstr>Vacuum Cham. Specifications cont.</vt:lpstr>
      <vt:lpstr>Summary</vt:lpstr>
      <vt:lpstr>Backup</vt:lpstr>
      <vt:lpstr>Manpower cost</vt:lpstr>
      <vt:lpstr>Slide 22</vt:lpstr>
      <vt:lpstr>2. The effects of the magnetic properties of stainless steel on the tagger performance.</vt:lpstr>
    </vt:vector>
  </TitlesOfParts>
  <Company>Jefferson Science Associates, LLC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Tagger Magnet Requirements</dc:title>
  <dc:creator>Jim Stewart</dc:creator>
  <cp:lastModifiedBy>whitey</cp:lastModifiedBy>
  <cp:revision>214</cp:revision>
  <dcterms:created xsi:type="dcterms:W3CDTF">2009-05-12T14:04:55Z</dcterms:created>
  <dcterms:modified xsi:type="dcterms:W3CDTF">2009-07-08T13:26:09Z</dcterms:modified>
</cp:coreProperties>
</file>