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8" r:id="rId3"/>
    <p:sldId id="284" r:id="rId4"/>
    <p:sldId id="309" r:id="rId5"/>
    <p:sldId id="260" r:id="rId6"/>
    <p:sldId id="312" r:id="rId7"/>
    <p:sldId id="269" r:id="rId8"/>
    <p:sldId id="308" r:id="rId9"/>
    <p:sldId id="315" r:id="rId10"/>
    <p:sldId id="278" r:id="rId11"/>
    <p:sldId id="310" r:id="rId12"/>
    <p:sldId id="314" r:id="rId13"/>
    <p:sldId id="282" r:id="rId14"/>
    <p:sldId id="317" r:id="rId15"/>
    <p:sldId id="316" r:id="rId16"/>
    <p:sldId id="257" r:id="rId17"/>
  </p:sldIdLst>
  <p:sldSz cx="9144000" cy="6858000" type="screen4x3"/>
  <p:notesSz cx="7010400" cy="93964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667" autoAdjust="0"/>
  </p:normalViewPr>
  <p:slideViewPr>
    <p:cSldViewPr>
      <p:cViewPr varScale="1">
        <p:scale>
          <a:sx n="121" d="100"/>
          <a:sy n="121" d="100"/>
        </p:scale>
        <p:origin x="-123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4337A0F6-BEAF-43C7-A7E4-5DFB5428DEE5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8DA4FC30-D0A7-4CEE-808D-C2DE2585E9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E51E01AE-5B27-4883-88C7-6ABE82095B04}" type="datetimeFigureOut">
              <a:rPr lang="en-US" smtClean="0"/>
              <a:pPr/>
              <a:t>7/8/2009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63296"/>
            <a:ext cx="5608320" cy="4228386"/>
          </a:xfrm>
          <a:prstGeom prst="rect">
            <a:avLst/>
          </a:prstGeom>
        </p:spPr>
        <p:txBody>
          <a:bodyPr vert="horz" lIns="93744" tIns="46872" rIns="93744" bIns="4687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924961"/>
            <a:ext cx="3037840" cy="469821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2A360C2E-5873-4B34-B51A-CC093E39AC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60C2E-5873-4B34-B51A-CC093E39ACDD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7" descr="JLab_logo_white1"/>
          <p:cNvPicPr>
            <a:picLocks noChangeAspect="1" noChangeArrowheads="1"/>
          </p:cNvPicPr>
          <p:nvPr userDrawn="1"/>
        </p:nvPicPr>
        <p:blipFill>
          <a:blip r:embed="rId2"/>
          <a:srcRect b="14560"/>
          <a:stretch>
            <a:fillRect/>
          </a:stretch>
        </p:blipFill>
        <p:spPr bwMode="auto">
          <a:xfrm>
            <a:off x="533400" y="6248400"/>
            <a:ext cx="18462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Hall D Tagger Magnet Design Review July 10,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150" y="152400"/>
            <a:ext cx="7759700" cy="487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7388" y="990600"/>
            <a:ext cx="7769225" cy="48006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Hall D Tagger Magnet Design Review July 10,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2895600" y="6356350"/>
            <a:ext cx="3124200" cy="365125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Hall D Tagger Magnet Design Review July 10, 2009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Hall D Tagger Magnet Design Review July 10,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1E0CD-93F8-4399-9481-CAEE3B534B8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7" descr="JLab_logo_white1"/>
          <p:cNvPicPr>
            <a:picLocks noChangeAspect="1" noChangeArrowheads="1"/>
          </p:cNvPicPr>
          <p:nvPr/>
        </p:nvPicPr>
        <p:blipFill>
          <a:blip r:embed="rId14"/>
          <a:srcRect b="14560"/>
          <a:stretch>
            <a:fillRect/>
          </a:stretch>
        </p:blipFill>
        <p:spPr bwMode="auto">
          <a:xfrm>
            <a:off x="533400" y="6248400"/>
            <a:ext cx="18462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solidFill>
                  <a:srgbClr val="7030A0"/>
                </a:solidFill>
                <a:latin typeface="Arial Rounded MT Bold" pitchFamily="34" charset="0"/>
              </a:rPr>
              <a:t>TAGGER MAGNET DESIGN </a:t>
            </a:r>
            <a:br>
              <a:rPr lang="en-US" sz="5400" dirty="0" smtClean="0">
                <a:solidFill>
                  <a:srgbClr val="7030A0"/>
                </a:solidFill>
                <a:latin typeface="Arial Rounded MT Bold" pitchFamily="34" charset="0"/>
              </a:rPr>
            </a:br>
            <a:endParaRPr lang="en-US" sz="5400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latin typeface="Arial Rounded MT Bold" pitchFamily="34" charset="0"/>
              </a:rPr>
              <a:t>Presented by Tim Whitlatch</a:t>
            </a:r>
            <a:endParaRPr lang="en-US" dirty="0">
              <a:solidFill>
                <a:srgbClr val="00B0F0"/>
              </a:solidFill>
              <a:latin typeface="Arial Rounded MT Bold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Hall D Tagger Magnet Design Review July 10,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781E0CD-93F8-4399-9481-CAEE3B534B8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4770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487363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Vacuum Chamber Exit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 l="17674" t="29744" r="16328" b="20870"/>
          <a:stretch>
            <a:fillRect/>
          </a:stretch>
        </p:blipFill>
        <p:spPr bwMode="auto">
          <a:xfrm>
            <a:off x="1371600" y="1905000"/>
            <a:ext cx="56007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781800" y="5257800"/>
            <a:ext cx="213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25 x 4.5 cm 12GeV electron beam opening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16200000" flipV="1">
            <a:off x="5257800" y="4267200"/>
            <a:ext cx="1600200" cy="11430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86200" y="5562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2.5 cm thick flange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16200000" flipV="1">
            <a:off x="2933700" y="4991100"/>
            <a:ext cx="1371600" cy="2286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" y="48768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45mm x 11.2 m window opening (thin window)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1219200" y="4114800"/>
            <a:ext cx="1295400" cy="2286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GGER03.png"/>
          <p:cNvPicPr>
            <a:picLocks noChangeAspect="1"/>
          </p:cNvPicPr>
          <p:nvPr/>
        </p:nvPicPr>
        <p:blipFill>
          <a:blip r:embed="rId2" cstate="print"/>
          <a:srcRect l="-885" t="1905" r="3540" b="2853"/>
          <a:stretch>
            <a:fillRect/>
          </a:stretch>
        </p:blipFill>
        <p:spPr>
          <a:xfrm>
            <a:off x="381000" y="2590800"/>
            <a:ext cx="8382000" cy="3810000"/>
          </a:xfrm>
          <a:prstGeom prst="rect">
            <a:avLst/>
          </a:prstGeom>
        </p:spPr>
      </p:pic>
      <p:grpSp>
        <p:nvGrpSpPr>
          <p:cNvPr id="4" name="Group 23"/>
          <p:cNvGrpSpPr/>
          <p:nvPr/>
        </p:nvGrpSpPr>
        <p:grpSpPr>
          <a:xfrm>
            <a:off x="381000" y="304800"/>
            <a:ext cx="2590800" cy="2983149"/>
            <a:chOff x="6019800" y="2590800"/>
            <a:chExt cx="2895600" cy="3440349"/>
          </a:xfrm>
        </p:grpSpPr>
        <p:pic>
          <p:nvPicPr>
            <p:cNvPr id="22" name="Picture 2" descr="J:\Talks\magnet_review08\COIL-cut.png"/>
            <p:cNvPicPr>
              <a:picLocks noChangeAspect="1" noChangeArrowheads="1"/>
            </p:cNvPicPr>
            <p:nvPr/>
          </p:nvPicPr>
          <p:blipFill>
            <a:blip r:embed="rId3" cstate="print"/>
            <a:srcRect l="45769" t="26442"/>
            <a:stretch>
              <a:fillRect/>
            </a:stretch>
          </p:blipFill>
          <p:spPr bwMode="auto">
            <a:xfrm>
              <a:off x="6019800" y="2971800"/>
              <a:ext cx="2819400" cy="3059349"/>
            </a:xfrm>
            <a:prstGeom prst="rect">
              <a:avLst/>
            </a:prstGeom>
            <a:noFill/>
          </p:spPr>
        </p:pic>
        <p:sp>
          <p:nvSpPr>
            <p:cNvPr id="23" name="Rectangle 22"/>
            <p:cNvSpPr/>
            <p:nvPr/>
          </p:nvSpPr>
          <p:spPr>
            <a:xfrm>
              <a:off x="8458200" y="2590800"/>
              <a:ext cx="457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800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           Coils</a:t>
            </a:r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914400" y="3657600"/>
            <a:ext cx="4545105" cy="1528486"/>
            <a:chOff x="762000" y="3765174"/>
            <a:chExt cx="4545105" cy="1528486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5154705" y="3765174"/>
              <a:ext cx="152400" cy="76200"/>
            </a:xfrm>
            <a:prstGeom prst="line">
              <a:avLst/>
            </a:prstGeom>
            <a:ln w="19050"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762000" y="5217460"/>
              <a:ext cx="152400" cy="76200"/>
            </a:xfrm>
            <a:prstGeom prst="line">
              <a:avLst/>
            </a:prstGeom>
            <a:ln w="19050"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838200" y="3810000"/>
              <a:ext cx="4419600" cy="1447800"/>
            </a:xfrm>
            <a:prstGeom prst="straightConnector1">
              <a:avLst/>
            </a:prstGeom>
            <a:ln w="19050">
              <a:headEnd type="stealth" w="med" len="lg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 rot="20380778">
              <a:off x="2707249" y="4375791"/>
              <a:ext cx="11304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6.509 m</a:t>
              </a:r>
              <a:endParaRPr lang="en-US" dirty="0"/>
            </a:p>
          </p:txBody>
        </p:sp>
      </p:grpSp>
      <p:cxnSp>
        <p:nvCxnSpPr>
          <p:cNvPr id="16" name="Straight Connector 15"/>
          <p:cNvCxnSpPr/>
          <p:nvPr/>
        </p:nvCxnSpPr>
        <p:spPr>
          <a:xfrm rot="5400000" flipH="1" flipV="1">
            <a:off x="609600" y="5181600"/>
            <a:ext cx="152400" cy="152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914400" y="5334000"/>
            <a:ext cx="152400" cy="1524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" y="5257800"/>
            <a:ext cx="304800" cy="152400"/>
          </a:xfrm>
          <a:prstGeom prst="line">
            <a:avLst/>
          </a:prstGeom>
          <a:ln w="25400">
            <a:headEnd type="stealth" w="med" len="lg"/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 rot="1839303">
            <a:off x="24384" y="5715156"/>
            <a:ext cx="99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548 mm</a:t>
            </a:r>
            <a:endParaRPr lang="en-US" dirty="0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4800600" y="152400"/>
            <a:ext cx="3962400" cy="2895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 Coils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by 7 cu/epoxy matrix.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>
                <a:solidFill>
                  <a:srgbClr val="00B0F0"/>
                </a:solidFill>
              </a:rPr>
              <a:t>11 mm sq cu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mm water path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1.5 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 220A 105V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600" dirty="0" smtClean="0">
                <a:solidFill>
                  <a:srgbClr val="00B0F0"/>
                </a:solidFill>
                <a:sym typeface="Wingdings" pitchFamily="2" charset="2"/>
              </a:rPr>
              <a:t>1.8 T 366A 200V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7" descr="COIL CONNECTION 2.tif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447800"/>
            <a:ext cx="5812179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800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Coils Connections</a:t>
            </a:r>
            <a:endParaRPr lang="en-US" dirty="0"/>
          </a:p>
        </p:txBody>
      </p:sp>
      <p:sp>
        <p:nvSpPr>
          <p:cNvPr id="21" name="Content Placeholder 1"/>
          <p:cNvSpPr txBox="1">
            <a:spLocks/>
          </p:cNvSpPr>
          <p:nvPr/>
        </p:nvSpPr>
        <p:spPr>
          <a:xfrm>
            <a:off x="6096000" y="685800"/>
            <a:ext cx="2971800" cy="2895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 Coils Electrical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Series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400" dirty="0" smtClean="0">
                <a:solidFill>
                  <a:srgbClr val="00B0F0"/>
                </a:solidFill>
                <a:sym typeface="Wingdings" pitchFamily="2" charset="2"/>
              </a:rPr>
              <a:t>1.8 T 366A 200V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0.52 ohms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990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Klixons</a:t>
            </a:r>
            <a:r>
              <a:rPr lang="en-US" dirty="0" smtClean="0">
                <a:solidFill>
                  <a:srgbClr val="00B0F0"/>
                </a:solidFill>
              </a:rPr>
              <a:t> and electrical flag connections needed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5638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Tubes brazed together to form series circuit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876300" y="4991100"/>
            <a:ext cx="8382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14478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Plexiglass</a:t>
            </a:r>
            <a:r>
              <a:rPr lang="en-US" dirty="0" smtClean="0">
                <a:solidFill>
                  <a:srgbClr val="00B0F0"/>
                </a:solidFill>
              </a:rPr>
              <a:t> shield for safety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Content Placeholder 1"/>
          <p:cNvSpPr txBox="1">
            <a:spLocks/>
          </p:cNvSpPr>
          <p:nvPr/>
        </p:nvSpPr>
        <p:spPr>
          <a:xfrm>
            <a:off x="6172200" y="3581400"/>
            <a:ext cx="2971800" cy="2895600"/>
          </a:xfrm>
          <a:prstGeom prst="rect">
            <a:avLst/>
          </a:prstGeom>
        </p:spPr>
        <p:txBody>
          <a:bodyPr/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Magnet Coils Cooling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 parallel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circuits LCW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400" dirty="0" smtClean="0">
                <a:solidFill>
                  <a:srgbClr val="00B0F0"/>
                </a:solidFill>
                <a:sym typeface="Wingdings" pitchFamily="2" charset="2"/>
              </a:rPr>
              <a:t>34GPM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 pitchFamily="2" charset="2"/>
              </a:rPr>
              <a:t>8°C∆T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400" dirty="0" smtClean="0">
                <a:solidFill>
                  <a:srgbClr val="00B0F0"/>
                </a:solidFill>
                <a:sym typeface="Wingdings" pitchFamily="2" charset="2"/>
              </a:rPr>
              <a:t>6.5 ft/sec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n-lt"/>
              <a:ea typeface="+mn-ea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AGGER_SUPPORT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95400"/>
            <a:ext cx="5943600" cy="4246963"/>
          </a:xfrm>
          <a:prstGeom prst="rect">
            <a:avLst/>
          </a:prstGeom>
        </p:spPr>
      </p:pic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Tagger</a:t>
            </a:r>
            <a:r>
              <a:rPr lang="en-US" sz="3200" dirty="0" smtClean="0">
                <a:solidFill>
                  <a:schemeClr val="accent4"/>
                </a:solidFill>
              </a:rPr>
              <a:t> </a:t>
            </a:r>
            <a:r>
              <a:rPr lang="en-US" dirty="0" smtClean="0">
                <a:solidFill>
                  <a:schemeClr val="accent4"/>
                </a:solidFill>
              </a:rPr>
              <a:t>Support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Hall D Tagger Magnet Design Review July 10, 2009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6324600" y="914400"/>
            <a:ext cx="2819400" cy="5211763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I-beam </a:t>
            </a:r>
            <a:r>
              <a:rPr lang="en-US" sz="2000" dirty="0" err="1" smtClean="0"/>
              <a:t>strongback</a:t>
            </a:r>
            <a:endParaRPr lang="en-US" sz="2000" dirty="0" smtClean="0"/>
          </a:p>
          <a:p>
            <a:r>
              <a:rPr lang="en-US" sz="2000" dirty="0" smtClean="0"/>
              <a:t>3-point adjustment</a:t>
            </a:r>
          </a:p>
          <a:p>
            <a:r>
              <a:rPr lang="en-US" sz="2000" dirty="0" smtClean="0"/>
              <a:t>±9mm vertical adjustment</a:t>
            </a:r>
          </a:p>
          <a:p>
            <a:r>
              <a:rPr lang="en-US" sz="2000" dirty="0" smtClean="0"/>
              <a:t>±1cm x-y adjustment</a:t>
            </a:r>
          </a:p>
          <a:p>
            <a:r>
              <a:rPr lang="en-US" sz="2000" dirty="0" smtClean="0"/>
              <a:t>Vacuum chamber support</a:t>
            </a:r>
          </a:p>
          <a:p>
            <a:r>
              <a:rPr lang="en-US" sz="2000" dirty="0" smtClean="0"/>
              <a:t>Stands grouted in place after alignment</a:t>
            </a:r>
          </a:p>
          <a:p>
            <a:r>
              <a:rPr lang="en-US" sz="2000" dirty="0" smtClean="0"/>
              <a:t>Final magnet alignment after install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438400" y="1600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Strongback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7200" y="5105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Vacuum Chamber supports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62200" y="54102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Base stands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4419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Adjustment cartridges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1905000" y="5181600"/>
            <a:ext cx="4572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0"/>
          </p:cNvCxnSpPr>
          <p:nvPr/>
        </p:nvCxnSpPr>
        <p:spPr>
          <a:xfrm rot="16200000" flipV="1">
            <a:off x="3867150" y="3600450"/>
            <a:ext cx="2819400" cy="1905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H="1">
            <a:off x="3009900" y="2400300"/>
            <a:ext cx="9906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1981200" y="4724400"/>
            <a:ext cx="1371600" cy="76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0"/>
          </p:cNvCxnSpPr>
          <p:nvPr/>
        </p:nvCxnSpPr>
        <p:spPr>
          <a:xfrm rot="5400000" flipH="1" flipV="1">
            <a:off x="4095750" y="2952750"/>
            <a:ext cx="3429000" cy="8763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33800" y="3657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Hodoscope</a:t>
            </a:r>
            <a:r>
              <a:rPr lang="en-US" dirty="0" smtClean="0">
                <a:solidFill>
                  <a:srgbClr val="00B0F0"/>
                </a:solidFill>
              </a:rPr>
              <a:t> attach points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>
            <a:off x="3886200" y="3352800"/>
            <a:ext cx="45720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4114800" y="3048000"/>
            <a:ext cx="9144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TAGGER_MAG_IS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083120" y="1936680"/>
            <a:ext cx="3672470" cy="5133111"/>
          </a:xfrm>
          <a:prstGeom prst="rect">
            <a:avLst/>
          </a:prstGeom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620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Tagger Alignment</a:t>
            </a:r>
          </a:p>
        </p:txBody>
      </p:sp>
      <p:sp>
        <p:nvSpPr>
          <p:cNvPr id="35843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143000"/>
            <a:ext cx="51054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itchFamily="34" charset="0"/>
              </a:rPr>
              <a:t>Use optical means to determine relation between pole edges and </a:t>
            </a:r>
            <a:r>
              <a:rPr lang="en-US" sz="1800" dirty="0" err="1" smtClean="0">
                <a:latin typeface="Arial Rounded MT Bold" pitchFamily="34" charset="0"/>
              </a:rPr>
              <a:t>fiducials</a:t>
            </a:r>
            <a:r>
              <a:rPr lang="en-US" sz="1800" dirty="0" smtClean="0">
                <a:latin typeface="Arial Rounded MT Bold" pitchFamily="34" charset="0"/>
              </a:rPr>
              <a:t> on each slab within 50 microns</a:t>
            </a:r>
          </a:p>
          <a:p>
            <a:pPr eaLnBrk="1" hangingPunct="1">
              <a:lnSpc>
                <a:spcPct val="90000"/>
              </a:lnSpc>
            </a:pPr>
            <a:r>
              <a:rPr lang="en-US" sz="1800" dirty="0" smtClean="0">
                <a:latin typeface="Arial Rounded MT Bold" pitchFamily="34" charset="0"/>
              </a:rPr>
              <a:t>Laser tracking </a:t>
            </a:r>
            <a:r>
              <a:rPr lang="en-US" sz="1800" dirty="0" err="1" smtClean="0">
                <a:latin typeface="Arial Rounded MT Bold" pitchFamily="34" charset="0"/>
              </a:rPr>
              <a:t>fiducial</a:t>
            </a:r>
            <a:r>
              <a:rPr lang="en-US" sz="1800" dirty="0" smtClean="0">
                <a:latin typeface="Arial Rounded MT Bold" pitchFamily="34" charset="0"/>
              </a:rPr>
              <a:t> targets on tagger magnet to position relative to monuments within 40 microns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2000" dirty="0" smtClean="0"/>
          </a:p>
        </p:txBody>
      </p:sp>
      <p:sp>
        <p:nvSpPr>
          <p:cNvPr id="35844" name="Rectangle 11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dirty="0" smtClean="0"/>
              <a:t> </a:t>
            </a:r>
          </a:p>
        </p:txBody>
      </p:sp>
      <p:sp>
        <p:nvSpPr>
          <p:cNvPr id="35845" name="Text Box 7"/>
          <p:cNvSpPr txBox="1">
            <a:spLocks noChangeArrowheads="1"/>
          </p:cNvSpPr>
          <p:nvPr/>
        </p:nvSpPr>
        <p:spPr bwMode="auto">
          <a:xfrm>
            <a:off x="6248400" y="3352800"/>
            <a:ext cx="1371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 </a:t>
            </a:r>
          </a:p>
        </p:txBody>
      </p:sp>
      <p:sp>
        <p:nvSpPr>
          <p:cNvPr id="35855" name="Rectangle 22"/>
          <p:cNvSpPr>
            <a:spLocks noChangeArrowheads="1"/>
          </p:cNvSpPr>
          <p:nvPr/>
        </p:nvSpPr>
        <p:spPr bwMode="auto">
          <a:xfrm>
            <a:off x="7772400" y="5029200"/>
            <a:ext cx="76200" cy="1524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23"/>
          <p:cNvSpPr>
            <a:spLocks noChangeArrowheads="1"/>
          </p:cNvSpPr>
          <p:nvPr/>
        </p:nvSpPr>
        <p:spPr bwMode="auto">
          <a:xfrm>
            <a:off x="5638800" y="5105400"/>
            <a:ext cx="76200" cy="152400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AutoShape 24"/>
          <p:cNvSpPr>
            <a:spLocks noChangeArrowheads="1"/>
          </p:cNvSpPr>
          <p:nvPr/>
        </p:nvSpPr>
        <p:spPr bwMode="auto">
          <a:xfrm>
            <a:off x="5715000" y="48768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AutoShape 25"/>
          <p:cNvSpPr>
            <a:spLocks noChangeArrowheads="1"/>
          </p:cNvSpPr>
          <p:nvPr/>
        </p:nvSpPr>
        <p:spPr bwMode="auto">
          <a:xfrm>
            <a:off x="6096000" y="38862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9" name="AutoShape 26"/>
          <p:cNvSpPr>
            <a:spLocks noChangeArrowheads="1"/>
          </p:cNvSpPr>
          <p:nvPr/>
        </p:nvSpPr>
        <p:spPr bwMode="auto">
          <a:xfrm>
            <a:off x="8305800" y="43434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0" name="AutoShape 27"/>
          <p:cNvSpPr>
            <a:spLocks noChangeArrowheads="1"/>
          </p:cNvSpPr>
          <p:nvPr/>
        </p:nvSpPr>
        <p:spPr bwMode="auto">
          <a:xfrm>
            <a:off x="4419600" y="57150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AutoShape 28"/>
          <p:cNvSpPr>
            <a:spLocks noChangeArrowheads="1"/>
          </p:cNvSpPr>
          <p:nvPr/>
        </p:nvSpPr>
        <p:spPr bwMode="auto">
          <a:xfrm>
            <a:off x="6096000" y="58674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AutoShape 29"/>
          <p:cNvSpPr>
            <a:spLocks noChangeArrowheads="1"/>
          </p:cNvSpPr>
          <p:nvPr/>
        </p:nvSpPr>
        <p:spPr bwMode="auto">
          <a:xfrm>
            <a:off x="4495800" y="48006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Rectangle 30"/>
          <p:cNvSpPr>
            <a:spLocks noChangeArrowheads="1"/>
          </p:cNvSpPr>
          <p:nvPr/>
        </p:nvSpPr>
        <p:spPr bwMode="auto">
          <a:xfrm>
            <a:off x="5638800" y="2514600"/>
            <a:ext cx="152400" cy="1524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4" name="Rectangle 32"/>
          <p:cNvSpPr>
            <a:spLocks noChangeArrowheads="1"/>
          </p:cNvSpPr>
          <p:nvPr/>
        </p:nvSpPr>
        <p:spPr bwMode="auto">
          <a:xfrm>
            <a:off x="5029200" y="2743200"/>
            <a:ext cx="152400" cy="1524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6" name="Rectangle 34"/>
          <p:cNvSpPr>
            <a:spLocks noChangeArrowheads="1"/>
          </p:cNvSpPr>
          <p:nvPr/>
        </p:nvSpPr>
        <p:spPr bwMode="auto">
          <a:xfrm>
            <a:off x="6096000" y="3429000"/>
            <a:ext cx="152400" cy="1524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Rectangle 35"/>
          <p:cNvSpPr>
            <a:spLocks noChangeArrowheads="1"/>
          </p:cNvSpPr>
          <p:nvPr/>
        </p:nvSpPr>
        <p:spPr bwMode="auto">
          <a:xfrm>
            <a:off x="6172200" y="2895600"/>
            <a:ext cx="152400" cy="1524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0" name="Rectangle 38"/>
          <p:cNvSpPr>
            <a:spLocks noChangeArrowheads="1"/>
          </p:cNvSpPr>
          <p:nvPr/>
        </p:nvSpPr>
        <p:spPr bwMode="auto">
          <a:xfrm>
            <a:off x="7162800" y="2514600"/>
            <a:ext cx="152400" cy="1524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9"/>
          <p:cNvSpPr>
            <a:spLocks noChangeArrowheads="1"/>
          </p:cNvSpPr>
          <p:nvPr/>
        </p:nvSpPr>
        <p:spPr bwMode="auto">
          <a:xfrm>
            <a:off x="8305800" y="3429000"/>
            <a:ext cx="152400" cy="1524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2" name="Rectangle 40"/>
          <p:cNvSpPr>
            <a:spLocks noChangeArrowheads="1"/>
          </p:cNvSpPr>
          <p:nvPr/>
        </p:nvSpPr>
        <p:spPr bwMode="auto">
          <a:xfrm>
            <a:off x="8153400" y="2895600"/>
            <a:ext cx="152400" cy="1524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3" name="Rectangle 41"/>
          <p:cNvSpPr>
            <a:spLocks noChangeArrowheads="1"/>
          </p:cNvSpPr>
          <p:nvPr/>
        </p:nvSpPr>
        <p:spPr bwMode="auto">
          <a:xfrm>
            <a:off x="8153400" y="5334000"/>
            <a:ext cx="152400" cy="152400"/>
          </a:xfrm>
          <a:prstGeom prst="rect">
            <a:avLst/>
          </a:prstGeom>
          <a:solidFill>
            <a:srgbClr val="CC99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5" name="AutoShape 43"/>
          <p:cNvSpPr>
            <a:spLocks noChangeArrowheads="1"/>
          </p:cNvSpPr>
          <p:nvPr/>
        </p:nvSpPr>
        <p:spPr bwMode="auto">
          <a:xfrm>
            <a:off x="5029200" y="25908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7" name="AutoShape 45"/>
          <p:cNvSpPr>
            <a:spLocks noChangeArrowheads="1"/>
          </p:cNvSpPr>
          <p:nvPr/>
        </p:nvSpPr>
        <p:spPr bwMode="auto">
          <a:xfrm>
            <a:off x="6172200" y="27432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8" name="AutoShape 46"/>
          <p:cNvSpPr>
            <a:spLocks noChangeArrowheads="1"/>
          </p:cNvSpPr>
          <p:nvPr/>
        </p:nvSpPr>
        <p:spPr bwMode="auto">
          <a:xfrm>
            <a:off x="7162800" y="23622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9" name="AutoShape 47"/>
          <p:cNvSpPr>
            <a:spLocks noChangeArrowheads="1"/>
          </p:cNvSpPr>
          <p:nvPr/>
        </p:nvSpPr>
        <p:spPr bwMode="auto">
          <a:xfrm>
            <a:off x="6096000" y="35814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AutoShape 48"/>
          <p:cNvSpPr>
            <a:spLocks noChangeArrowheads="1"/>
          </p:cNvSpPr>
          <p:nvPr/>
        </p:nvSpPr>
        <p:spPr bwMode="auto">
          <a:xfrm>
            <a:off x="4495800" y="38100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2" name="AutoShape 50"/>
          <p:cNvSpPr>
            <a:spLocks noChangeArrowheads="1"/>
          </p:cNvSpPr>
          <p:nvPr/>
        </p:nvSpPr>
        <p:spPr bwMode="auto">
          <a:xfrm>
            <a:off x="8458200" y="34290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AutoShape 51"/>
          <p:cNvSpPr>
            <a:spLocks noChangeArrowheads="1"/>
          </p:cNvSpPr>
          <p:nvPr/>
        </p:nvSpPr>
        <p:spPr bwMode="auto">
          <a:xfrm>
            <a:off x="8305800" y="28956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4" name="AutoShape 52"/>
          <p:cNvSpPr>
            <a:spLocks noChangeArrowheads="1"/>
          </p:cNvSpPr>
          <p:nvPr/>
        </p:nvSpPr>
        <p:spPr bwMode="auto">
          <a:xfrm>
            <a:off x="8305800" y="53340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AutoShape 54"/>
          <p:cNvSpPr>
            <a:spLocks noChangeArrowheads="1"/>
          </p:cNvSpPr>
          <p:nvPr/>
        </p:nvSpPr>
        <p:spPr bwMode="auto">
          <a:xfrm>
            <a:off x="5638800" y="2362200"/>
            <a:ext cx="152400" cy="152400"/>
          </a:xfrm>
          <a:prstGeom prst="flowChartOr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57200" y="39624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Targets visible after install on upstream end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51" name="Straight Arrow Connector 50"/>
          <p:cNvCxnSpPr>
            <a:endCxn id="35858" idx="3"/>
          </p:cNvCxnSpPr>
          <p:nvPr/>
        </p:nvCxnSpPr>
        <p:spPr>
          <a:xfrm flipV="1">
            <a:off x="3048000" y="4016282"/>
            <a:ext cx="3070318" cy="403318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895600" y="4572000"/>
            <a:ext cx="3733800" cy="1143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Slide Number Placeholder 5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09600" y="5562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Optically sight pole edges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3D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Magnet mostly modeled (needs coil support features)</a:t>
            </a:r>
          </a:p>
          <a:p>
            <a:r>
              <a:rPr lang="en-US" sz="2800" dirty="0" smtClean="0"/>
              <a:t>Coil attach and layout needs to be complete</a:t>
            </a:r>
          </a:p>
          <a:p>
            <a:r>
              <a:rPr lang="en-US" sz="2800" dirty="0" smtClean="0"/>
              <a:t>Vacuum chamber needs flange and window attach features</a:t>
            </a:r>
          </a:p>
          <a:p>
            <a:r>
              <a:rPr lang="en-US" sz="2800" dirty="0" smtClean="0"/>
              <a:t>Support stands and adjustment mechanisms need more detail</a:t>
            </a:r>
          </a:p>
          <a:p>
            <a:r>
              <a:rPr lang="en-US" sz="2800" dirty="0" smtClean="0"/>
              <a:t>Need to add jacking and alignment features to magnet steel </a:t>
            </a:r>
            <a:endParaRPr lang="en-US" sz="2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  <a:latin typeface="Arial Rounded MT Bold" pitchFamily="34" charset="0"/>
              </a:rPr>
              <a:t>What Needs to be done?</a:t>
            </a:r>
            <a:endParaRPr lang="en-US" dirty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Finalize analysis on vacuum chamber and stand</a:t>
            </a:r>
          </a:p>
          <a:p>
            <a:r>
              <a:rPr lang="en-US" dirty="0" smtClean="0">
                <a:latin typeface="Arial Rounded MT Bold" pitchFamily="34" charset="0"/>
              </a:rPr>
              <a:t>Finalize </a:t>
            </a:r>
            <a:r>
              <a:rPr lang="en-US" dirty="0" err="1" smtClean="0">
                <a:latin typeface="Arial Rounded MT Bold" pitchFamily="34" charset="0"/>
              </a:rPr>
              <a:t>hodoscope</a:t>
            </a:r>
            <a:r>
              <a:rPr lang="en-US" dirty="0" smtClean="0">
                <a:latin typeface="Arial Rounded MT Bold" pitchFamily="34" charset="0"/>
              </a:rPr>
              <a:t> attachment</a:t>
            </a:r>
          </a:p>
          <a:p>
            <a:r>
              <a:rPr lang="en-US" dirty="0" smtClean="0">
                <a:latin typeface="Arial Rounded MT Bold" pitchFamily="34" charset="0"/>
              </a:rPr>
              <a:t>Analyze magnet support structure</a:t>
            </a:r>
          </a:p>
          <a:p>
            <a:r>
              <a:rPr lang="en-US" dirty="0" smtClean="0">
                <a:latin typeface="Arial Rounded MT Bold" pitchFamily="34" charset="0"/>
              </a:rPr>
              <a:t>Complete coil support design</a:t>
            </a:r>
          </a:p>
          <a:p>
            <a:r>
              <a:rPr lang="en-US" dirty="0" smtClean="0">
                <a:latin typeface="Arial Rounded MT Bold" pitchFamily="34" charset="0"/>
              </a:rPr>
              <a:t>Complete coil electrical/cooling design</a:t>
            </a:r>
          </a:p>
          <a:p>
            <a:r>
              <a:rPr lang="en-US" dirty="0" smtClean="0">
                <a:latin typeface="Arial Rounded MT Bold" pitchFamily="34" charset="0"/>
              </a:rPr>
              <a:t>Finalize tagger spec and SOW</a:t>
            </a:r>
            <a:endParaRPr lang="en-US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Produce complete design drawings for tagger components</a:t>
            </a:r>
          </a:p>
          <a:p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Procure/manufacture components</a:t>
            </a:r>
          </a:p>
          <a:p>
            <a:r>
              <a:rPr lang="en-US" dirty="0" smtClean="0">
                <a:latin typeface="Arial Rounded MT Bold" pitchFamily="34" charset="0"/>
              </a:rPr>
              <a:t>Detail installation procedure</a:t>
            </a:r>
          </a:p>
          <a:p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Write analysis tech note (pressure system and structural)</a:t>
            </a:r>
          </a:p>
          <a:p>
            <a:r>
              <a:rPr lang="en-US" dirty="0" smtClean="0">
                <a:latin typeface="Arial Rounded MT Bold" pitchFamily="34" charset="0"/>
              </a:rPr>
              <a:t>Perform ES&amp;H detailed analysis</a:t>
            </a:r>
          </a:p>
          <a:p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Develop detailed plan for mapping</a:t>
            </a:r>
          </a:p>
          <a:p>
            <a:r>
              <a:rPr lang="en-US" dirty="0" smtClean="0">
                <a:latin typeface="Arial Rounded MT Bold" pitchFamily="34" charset="0"/>
              </a:rPr>
              <a:t>Thin window design</a:t>
            </a:r>
          </a:p>
          <a:p>
            <a:r>
              <a:rPr lang="en-US" dirty="0" smtClean="0">
                <a:solidFill>
                  <a:schemeClr val="tx2"/>
                </a:solidFill>
                <a:latin typeface="Arial Rounded MT Bold" pitchFamily="34" charset="0"/>
              </a:rPr>
              <a:t>Look at </a:t>
            </a:r>
            <a:r>
              <a:rPr lang="en-US" smtClean="0">
                <a:solidFill>
                  <a:schemeClr val="tx2"/>
                </a:solidFill>
                <a:latin typeface="Arial Rounded MT Bold" pitchFamily="34" charset="0"/>
              </a:rPr>
              <a:t>¼” o-ring</a:t>
            </a:r>
            <a:endParaRPr lang="en-US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pPr>
              <a:buNone/>
            </a:pPr>
            <a:endParaRPr lang="en-US" dirty="0" smtClean="0">
              <a:solidFill>
                <a:schemeClr val="tx2"/>
              </a:solidFill>
              <a:latin typeface="Arial Rounded MT Bold" pitchFamily="34" charset="0"/>
            </a:endParaRPr>
          </a:p>
          <a:p>
            <a:endParaRPr lang="en-US" dirty="0">
              <a:latin typeface="Arial Rounded MT Bold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7000" contrast="34000"/>
          </a:blip>
          <a:srcRect l="20640" t="23571" r="2995" b="14135"/>
          <a:stretch>
            <a:fillRect/>
          </a:stretch>
        </p:blipFill>
        <p:spPr bwMode="auto">
          <a:xfrm>
            <a:off x="1066800" y="1600200"/>
            <a:ext cx="693536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Tagger Area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77000" y="6324600"/>
            <a:ext cx="2133600" cy="365125"/>
          </a:xfrm>
        </p:spPr>
        <p:txBody>
          <a:bodyPr/>
          <a:lstStyle/>
          <a:p>
            <a:fld id="{B781E0CD-93F8-4399-9481-CAEE3B534B8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5000" y="1066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North Wall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>
            <a:off x="5448300" y="1714500"/>
            <a:ext cx="990600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24000" y="5791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Shielding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00" y="17526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Beamline</a:t>
            </a:r>
            <a:r>
              <a:rPr lang="en-US" dirty="0" smtClean="0"/>
              <a:t> encasement to Hall 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28800" y="1295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 ducts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0" y="3352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Radiator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0" y="4495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Vacuum Chamber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9600" y="2590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Quad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4953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Electron dump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5715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Truck ramp entrance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962400" y="10668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Permanent Magnet</a:t>
            </a:r>
            <a:endParaRPr lang="en-US" dirty="0"/>
          </a:p>
        </p:txBody>
      </p:sp>
      <p:cxnSp>
        <p:nvCxnSpPr>
          <p:cNvPr id="22" name="Straight Arrow Connector 21"/>
          <p:cNvCxnSpPr>
            <a:stCxn id="14" idx="3"/>
          </p:cNvCxnSpPr>
          <p:nvPr/>
        </p:nvCxnSpPr>
        <p:spPr>
          <a:xfrm>
            <a:off x="3048000" y="1480066"/>
            <a:ext cx="990600" cy="156793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3238500" y="2552700"/>
            <a:ext cx="1828800" cy="76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2" idx="1"/>
          </p:cNvCxnSpPr>
          <p:nvPr/>
        </p:nvCxnSpPr>
        <p:spPr>
          <a:xfrm rot="10800000" flipV="1">
            <a:off x="7239000" y="2214265"/>
            <a:ext cx="381000" cy="52893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3838917" y="4085883"/>
            <a:ext cx="856566" cy="457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0"/>
          </p:cNvCxnSpPr>
          <p:nvPr/>
        </p:nvCxnSpPr>
        <p:spPr>
          <a:xfrm rot="5400000" flipH="1" flipV="1">
            <a:off x="1981200" y="5029200"/>
            <a:ext cx="12192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066800" y="3581400"/>
            <a:ext cx="76200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0" y="5334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Tagger Magnet</a:t>
            </a:r>
            <a:endParaRPr lang="en-US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 flipH="1" flipV="1">
            <a:off x="1371600" y="4114800"/>
            <a:ext cx="1752600" cy="9906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343400" y="17526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Photon </a:t>
            </a:r>
            <a:r>
              <a:rPr lang="en-US" dirty="0" err="1" smtClean="0"/>
              <a:t>Beamline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 rot="16200000" flipH="1">
            <a:off x="1181100" y="3009900"/>
            <a:ext cx="1066800" cy="6858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57200" y="1752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Current Monitor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rot="5400000">
            <a:off x="5638800" y="2209800"/>
            <a:ext cx="106680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6200000" flipV="1">
            <a:off x="2667000" y="5334000"/>
            <a:ext cx="6096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 flipH="1" flipV="1">
            <a:off x="6248400" y="4114800"/>
            <a:ext cx="1143000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1752600" y="2209800"/>
            <a:ext cx="1905000" cy="1371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4305300" y="2857500"/>
            <a:ext cx="990600" cy="158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77000" y="13716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Vacuum gages and pump</a:t>
            </a:r>
            <a:endParaRPr lang="en-US" dirty="0"/>
          </a:p>
        </p:txBody>
      </p:sp>
      <p:cxnSp>
        <p:nvCxnSpPr>
          <p:cNvPr id="72" name="Straight Connector 71"/>
          <p:cNvCxnSpPr/>
          <p:nvPr/>
        </p:nvCxnSpPr>
        <p:spPr>
          <a:xfrm>
            <a:off x="4267200" y="3810000"/>
            <a:ext cx="2590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TAGGER_I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18925"/>
            <a:ext cx="7391400" cy="5281479"/>
          </a:xfrm>
          <a:prstGeom prst="rect">
            <a:avLst/>
          </a:prstGeom>
        </p:spPr>
      </p:pic>
      <p:pic>
        <p:nvPicPr>
          <p:cNvPr id="1026" name="Picture 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3" cstate="print"/>
          <a:srcRect l="28037" t="10000" r="15888"/>
          <a:stretch>
            <a:fillRect/>
          </a:stretch>
        </p:blipFill>
        <p:spPr bwMode="auto">
          <a:xfrm>
            <a:off x="7848600" y="3733800"/>
            <a:ext cx="457200" cy="1219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/>
                </a:solidFill>
              </a:rPr>
              <a:t>Tagger Components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67200" y="5715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Tagger support stands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62600" y="44196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rgbClr val="00B0F0"/>
                </a:solidFill>
              </a:rPr>
              <a:t>Hodoscope</a:t>
            </a:r>
            <a:r>
              <a:rPr lang="en-US" sz="1200" dirty="0" smtClean="0">
                <a:solidFill>
                  <a:srgbClr val="00B0F0"/>
                </a:solidFill>
              </a:rPr>
              <a:t> frame attach points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27" name="Rectangle 18"/>
          <p:cNvSpPr>
            <a:spLocks noChangeArrowheads="1"/>
          </p:cNvSpPr>
          <p:nvPr/>
        </p:nvSpPr>
        <p:spPr bwMode="auto">
          <a:xfrm>
            <a:off x="457200" y="5867400"/>
            <a:ext cx="1625510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Tagger strong back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133600" y="1981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Vacuum Chamber supports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90600" y="26670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Magnet steel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00600" y="1676400"/>
            <a:ext cx="16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Vacuum chamber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05000" y="48006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981200" y="48768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04800" y="4953000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Coils</a:t>
            </a:r>
            <a:endParaRPr lang="en-US" sz="1200" dirty="0">
              <a:solidFill>
                <a:srgbClr val="00B0F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914400" y="4495800"/>
            <a:ext cx="12192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1295400" y="3200400"/>
            <a:ext cx="9144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6200000" flipH="1">
            <a:off x="876300" y="3619500"/>
            <a:ext cx="16002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2667000" y="2514600"/>
            <a:ext cx="1219200" cy="9144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H="1">
            <a:off x="5791200" y="2057400"/>
            <a:ext cx="7620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 flipH="1" flipV="1">
            <a:off x="5829300" y="3848100"/>
            <a:ext cx="76200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10800000">
            <a:off x="3124200" y="5181600"/>
            <a:ext cx="1143000" cy="762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5400000" flipH="1" flipV="1">
            <a:off x="1295400" y="5105400"/>
            <a:ext cx="914400" cy="762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24200" y="13716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Preloaded threaded rod</a:t>
            </a:r>
            <a:endParaRPr lang="en-US" sz="1200" dirty="0">
              <a:solidFill>
                <a:srgbClr val="00B0F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16200000" flipH="1">
            <a:off x="3886200" y="1676400"/>
            <a:ext cx="990600" cy="838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343400" y="1600200"/>
            <a:ext cx="46482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Adjustment cartridges use wedge type for vertical</a:t>
            </a:r>
          </a:p>
          <a:p>
            <a:r>
              <a:rPr lang="en-US" sz="2400" dirty="0" smtClean="0"/>
              <a:t>Sliders for X-Z</a:t>
            </a:r>
          </a:p>
          <a:p>
            <a:r>
              <a:rPr lang="en-US" sz="2400" dirty="0" smtClean="0"/>
              <a:t>+/- 1cm horizontal plane adjustment</a:t>
            </a:r>
          </a:p>
          <a:p>
            <a:r>
              <a:rPr lang="en-US" sz="2400" dirty="0" smtClean="0"/>
              <a:t>+/-9mm vertical adjustment (standard part)</a:t>
            </a:r>
          </a:p>
          <a:p>
            <a:r>
              <a:rPr lang="en-US" sz="2400" dirty="0" smtClean="0"/>
              <a:t>Each piece under 25 tons</a:t>
            </a:r>
          </a:p>
          <a:p>
            <a:r>
              <a:rPr lang="en-US" sz="2400" dirty="0" smtClean="0"/>
              <a:t>Provision for </a:t>
            </a:r>
            <a:r>
              <a:rPr lang="en-US" sz="2400" dirty="0" err="1" smtClean="0"/>
              <a:t>porta</a:t>
            </a:r>
            <a:r>
              <a:rPr lang="en-US" sz="2400" dirty="0" smtClean="0"/>
              <a:t>-power for alignment</a:t>
            </a:r>
          </a:p>
          <a:p>
            <a:r>
              <a:rPr lang="en-US" sz="2400" dirty="0" smtClean="0"/>
              <a:t>Vacuum chamber and pole form integral vacuum space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 dirty="0"/>
          </a:p>
        </p:txBody>
      </p:sp>
      <p:sp>
        <p:nvSpPr>
          <p:cNvPr id="508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/>
                </a:solidFill>
                <a:latin typeface="Arial Rounded MT Bold" pitchFamily="34" charset="0"/>
              </a:rPr>
              <a:t>Tagger Cross-Section</a:t>
            </a:r>
            <a:endParaRPr lang="en-US" dirty="0">
              <a:solidFill>
                <a:schemeClr val="accent4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54102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Adjustment cartridges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514600" y="4724400"/>
            <a:ext cx="8382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5" descr="TAGGER_SECTION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8716" t="6734" r="12844"/>
          <a:stretch>
            <a:fillRect/>
          </a:stretch>
        </p:blipFill>
        <p:spPr>
          <a:xfrm>
            <a:off x="381000" y="1524000"/>
            <a:ext cx="4038600" cy="392493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6200000" flipV="1">
            <a:off x="1562100" y="4762500"/>
            <a:ext cx="1143000" cy="152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Magnet Cross-Section from Yang’s TOSCA (early version)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096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940" t="18520" r="9593" b="7401"/>
          <a:stretch>
            <a:fillRect/>
          </a:stretch>
        </p:blipFill>
        <p:spPr bwMode="auto">
          <a:xfrm>
            <a:off x="1295400" y="1642820"/>
            <a:ext cx="5562600" cy="4148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867400" y="19812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Rowgoski</a:t>
            </a:r>
            <a:r>
              <a:rPr lang="en-US" dirty="0" smtClean="0">
                <a:solidFill>
                  <a:srgbClr val="00B0F0"/>
                </a:solidFill>
              </a:rPr>
              <a:t> contour all edges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2200" y="43434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Gap machined to within ±.004 inches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rot="10800000">
            <a:off x="4648200" y="3810000"/>
            <a:ext cx="1524000" cy="85656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4610100" y="2628900"/>
            <a:ext cx="1524000" cy="838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10200" y="55626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All steel 1006 annealed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3" descr="ideastagger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600200"/>
            <a:ext cx="5608129" cy="45259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Chamber Support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0" y="3810000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Window opening Support rods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066800" y="3886200"/>
            <a:ext cx="1371600" cy="3810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4800" y="1371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Support tubes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066800" y="1676400"/>
            <a:ext cx="2514600" cy="13716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324600" y="1524000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Vacuum Chamber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5400000">
            <a:off x="6438900" y="2628900"/>
            <a:ext cx="990600" cy="1588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248400" y="5486400"/>
            <a:ext cx="2362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Window opening 45mm x 11.2 m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16200000" flipV="1">
            <a:off x="5715000" y="4267200"/>
            <a:ext cx="1828800" cy="7620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0" y="22098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O-ring Support rods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143000" y="2819400"/>
            <a:ext cx="1524000" cy="4572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VAC_CHAMBER_IS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66800"/>
            <a:ext cx="7010400" cy="50092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Chamber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0" y="57150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Stiffening ribs 1 inch plate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2743200" y="5410200"/>
            <a:ext cx="533400" cy="2286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1752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Skin, 0.25 inch plate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981200" y="2133600"/>
            <a:ext cx="1676400" cy="14478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00400" y="12954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O-ring groove along entire edge, top and bottom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6200000" flipH="1">
            <a:off x="4381500" y="2247900"/>
            <a:ext cx="1066800" cy="9906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867400" y="3657600"/>
            <a:ext cx="2362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Photon beam tube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 rot="16200000" flipV="1">
            <a:off x="6343650" y="2952750"/>
            <a:ext cx="609600" cy="8001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52400" y="38862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12GeV electron beam exit opening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rot="16200000" flipH="1">
            <a:off x="685800" y="4876800"/>
            <a:ext cx="1066800" cy="4572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15000" y="4114800"/>
            <a:ext cx="3124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Additional port for </a:t>
            </a:r>
            <a:r>
              <a:rPr lang="en-US" dirty="0" err="1" smtClean="0">
                <a:solidFill>
                  <a:srgbClr val="00B0F0"/>
                </a:solidFill>
              </a:rPr>
              <a:t>mag</a:t>
            </a:r>
            <a:r>
              <a:rPr lang="en-US" dirty="0" smtClean="0">
                <a:solidFill>
                  <a:srgbClr val="00B0F0"/>
                </a:solidFill>
              </a:rPr>
              <a:t> field probes both ends (location TBD due to synchrotron radiation)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rot="16200000" flipV="1">
            <a:off x="4953000" y="3962400"/>
            <a:ext cx="762000" cy="7620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648200" y="52578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Add vacuum pumping port (not shown)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6200000" flipV="1">
            <a:off x="4229100" y="4305300"/>
            <a:ext cx="1066800" cy="838200"/>
          </a:xfrm>
          <a:prstGeom prst="straightConnector1">
            <a:avLst/>
          </a:prstGeom>
          <a:ln w="254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7048500" y="647700"/>
            <a:ext cx="685800" cy="3048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620000" y="762000"/>
            <a:ext cx="838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04800" y="3810000"/>
            <a:ext cx="20574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Port for </a:t>
            </a:r>
            <a:r>
              <a:rPr lang="en-US" dirty="0" err="1" smtClean="0">
                <a:solidFill>
                  <a:srgbClr val="00B0F0"/>
                </a:solidFill>
              </a:rPr>
              <a:t>mag</a:t>
            </a:r>
            <a:r>
              <a:rPr lang="en-US" dirty="0" smtClean="0">
                <a:solidFill>
                  <a:srgbClr val="00B0F0"/>
                </a:solidFill>
              </a:rPr>
              <a:t> field probes both ends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18" name="Picture 17" descr="VAC_CHAMBER_DET.jpg"/>
          <p:cNvPicPr>
            <a:picLocks noChangeAspect="1"/>
          </p:cNvPicPr>
          <p:nvPr/>
        </p:nvPicPr>
        <p:blipFill>
          <a:blip r:embed="rId2"/>
          <a:srcRect t="1316" r="15217"/>
          <a:stretch>
            <a:fillRect/>
          </a:stretch>
        </p:blipFill>
        <p:spPr>
          <a:xfrm>
            <a:off x="2133600" y="1295400"/>
            <a:ext cx="5943600" cy="49432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O-ring Groove (3/8)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10400" y="5638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Thin window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7543800" y="4876800"/>
            <a:ext cx="533400" cy="78036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2400" y="2209800"/>
            <a:ext cx="1905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Thicker flange for radius of o-ring groove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H="1">
            <a:off x="1371600" y="3048000"/>
            <a:ext cx="129540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81000" y="55626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Beam tube</a:t>
            </a:r>
            <a:endParaRPr lang="en-US" sz="2000" dirty="0">
              <a:solidFill>
                <a:srgbClr val="00B0F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1981200" y="5486400"/>
            <a:ext cx="14478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6200000" flipH="1">
            <a:off x="1866900" y="4457700"/>
            <a:ext cx="838200" cy="3048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28600" y="1219200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Generous Radii (1.3 in) for better sealing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rot="5400000">
            <a:off x="1905000" y="2286000"/>
            <a:ext cx="2514600" cy="990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2705100" y="2476500"/>
            <a:ext cx="3276600" cy="1371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257800" y="2057400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Support features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rot="16200000" flipH="1">
            <a:off x="5638800" y="3124200"/>
            <a:ext cx="1752600" cy="381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6324600" y="2438400"/>
            <a:ext cx="68580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257800" y="57150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Add pumping port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 rot="16200000" flipV="1">
            <a:off x="5820117" y="5305083"/>
            <a:ext cx="627966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 flipH="1" flipV="1">
            <a:off x="2781300" y="5829300"/>
            <a:ext cx="838200" cy="60960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286000" y="5943600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B0F0"/>
                </a:solidFill>
              </a:rPr>
              <a:t>Beam</a:t>
            </a:r>
            <a:endParaRPr lang="en-US" sz="20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Vacuum Seal Details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Hall D Tagger Magnet Design Review July 10, 2009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1E0CD-93F8-4399-9481-CAEE3B534B8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855" t="6624" r="12821" b="12788"/>
          <a:stretch>
            <a:fillRect/>
          </a:stretch>
        </p:blipFill>
        <p:spPr bwMode="auto">
          <a:xfrm>
            <a:off x="1447800" y="1295400"/>
            <a:ext cx="6196208" cy="447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" y="1676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Coil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8956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Vacuum Chamber back wall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4572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O-ring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48600" y="5105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Pole tip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90600" y="1828800"/>
            <a:ext cx="1066800" cy="457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5410200" y="3505200"/>
            <a:ext cx="2514600" cy="16002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295400" y="3124200"/>
            <a:ext cx="1295400" cy="152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143000" y="4191000"/>
            <a:ext cx="1447800" cy="5334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29000" y="4724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pole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657600" y="1981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Upper pole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772400" y="14478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Support rod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6477000" y="1828800"/>
            <a:ext cx="1295400" cy="68580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657600" y="3200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30mm gap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all D template">
  <a:themeElements>
    <a:clrScheme name="Custom 1">
      <a:dk1>
        <a:srgbClr val="7030A0"/>
      </a:dk1>
      <a:lt1>
        <a:sysClr val="window" lastClr="FFFFFF"/>
      </a:lt1>
      <a:dk2>
        <a:srgbClr val="0000FF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Hall D template</Template>
  <TotalTime>5863</TotalTime>
  <Words>735</Words>
  <Application>Microsoft Office PowerPoint</Application>
  <PresentationFormat>On-screen Show (4:3)</PresentationFormat>
  <Paragraphs>171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Hall D template</vt:lpstr>
      <vt:lpstr>TAGGER MAGNET DESIGN  </vt:lpstr>
      <vt:lpstr>Tagger Area</vt:lpstr>
      <vt:lpstr>Tagger Components</vt:lpstr>
      <vt:lpstr>Tagger Cross-Section</vt:lpstr>
      <vt:lpstr>Magnet Cross-Section from Yang’s TOSCA (early version)</vt:lpstr>
      <vt:lpstr>Vacuum Chamber Support</vt:lpstr>
      <vt:lpstr>Vacuum Chamber</vt:lpstr>
      <vt:lpstr>O-ring Groove (3/8)</vt:lpstr>
      <vt:lpstr>Vacuum Seal Details</vt:lpstr>
      <vt:lpstr>Vacuum Chamber Exit</vt:lpstr>
      <vt:lpstr>           Coils</vt:lpstr>
      <vt:lpstr>Coils Connections</vt:lpstr>
      <vt:lpstr>Tagger Support</vt:lpstr>
      <vt:lpstr>Tagger Alignment</vt:lpstr>
      <vt:lpstr>Status of 3D Model</vt:lpstr>
      <vt:lpstr>What Needs to be done?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Hall D System and Infrastructure Review </dc:title>
  <dc:creator>whitey</dc:creator>
  <cp:lastModifiedBy>whitey</cp:lastModifiedBy>
  <cp:revision>65</cp:revision>
  <dcterms:created xsi:type="dcterms:W3CDTF">2008-09-17T12:54:32Z</dcterms:created>
  <dcterms:modified xsi:type="dcterms:W3CDTF">2009-07-08T13:31:37Z</dcterms:modified>
</cp:coreProperties>
</file>