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815" r:id="rId2"/>
    <p:sldId id="818" r:id="rId3"/>
    <p:sldId id="820" r:id="rId4"/>
    <p:sldId id="821" r:id="rId5"/>
    <p:sldId id="822" r:id="rId6"/>
    <p:sldId id="644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rgbClr val="FF0000"/>
        </a:solidFill>
        <a:latin typeface="Comic Sans MS" pitchFamily="66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rgbClr val="FF0000"/>
        </a:solidFill>
        <a:latin typeface="Comic Sans MS" pitchFamily="66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rgbClr val="FF0000"/>
        </a:solidFill>
        <a:latin typeface="Comic Sans MS" pitchFamily="66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rgbClr val="FF0000"/>
        </a:solidFill>
        <a:latin typeface="Comic Sans MS" pitchFamily="66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rgbClr val="FF0000"/>
        </a:solidFill>
        <a:latin typeface="Comic Sans MS" pitchFamily="66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000" b="1" kern="1200">
        <a:solidFill>
          <a:srgbClr val="FF0000"/>
        </a:solidFill>
        <a:latin typeface="Comic Sans MS" pitchFamily="66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000" b="1" kern="1200">
        <a:solidFill>
          <a:srgbClr val="FF0000"/>
        </a:solidFill>
        <a:latin typeface="Comic Sans MS" pitchFamily="66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000" b="1" kern="1200">
        <a:solidFill>
          <a:srgbClr val="FF0000"/>
        </a:solidFill>
        <a:latin typeface="Comic Sans MS" pitchFamily="66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000" b="1" kern="1200">
        <a:solidFill>
          <a:srgbClr val="FF0000"/>
        </a:solidFill>
        <a:latin typeface="Comic Sans MS" pitchFamily="66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8000"/>
    <a:srgbClr val="FFCC66"/>
    <a:srgbClr val="0000FF"/>
    <a:srgbClr val="C0C0C0"/>
    <a:srgbClr val="009900"/>
    <a:srgbClr val="66FF66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911" autoAdjust="0"/>
  </p:normalViewPr>
  <p:slideViewPr>
    <p:cSldViewPr snapToGrid="0">
      <p:cViewPr>
        <p:scale>
          <a:sx n="90" d="100"/>
          <a:sy n="90" d="100"/>
        </p:scale>
        <p:origin x="-510" y="78"/>
      </p:cViewPr>
      <p:guideLst>
        <p:guide orient="horz" pos="2164"/>
        <p:guide pos="28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806" y="-96"/>
      </p:cViewPr>
      <p:guideLst>
        <p:guide orient="horz" pos="2880"/>
        <p:guide pos="2160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7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ABA3645E-1979-469C-9495-44C5D0F81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Click to edit Master text styles</a:t>
            </a:r>
          </a:p>
          <a:p>
            <a:pPr lvl="1"/>
            <a:r>
              <a:rPr lang="it-IT" noProof="0"/>
              <a:t>Second level</a:t>
            </a:r>
          </a:p>
          <a:p>
            <a:pPr lvl="2"/>
            <a:r>
              <a:rPr lang="it-IT" noProof="0"/>
              <a:t>Third level</a:t>
            </a:r>
          </a:p>
          <a:p>
            <a:pPr lvl="3"/>
            <a:r>
              <a:rPr lang="it-IT" noProof="0"/>
              <a:t>Fourth level</a:t>
            </a:r>
          </a:p>
          <a:p>
            <a:pPr lvl="4"/>
            <a:r>
              <a:rPr lang="it-IT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9EEC1541-36EF-4889-AEAF-69E31FE9D42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1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1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1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1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315508-EDF0-46C9-A4B3-F88BD7C84755}" type="slidenum">
              <a:rPr lang="it-IT" smtClean="0">
                <a:latin typeface="Times New Roman" pitchFamily="18" charset="0"/>
                <a:ea typeface="ＭＳ Ｐゴシック"/>
                <a:cs typeface="ＭＳ Ｐゴシック"/>
              </a:rPr>
              <a:pPr/>
              <a:t>1</a:t>
            </a:fld>
            <a:endParaRPr lang="it-IT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74688"/>
            <a:ext cx="4605338" cy="34544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78412" cy="4124325"/>
          </a:xfrm>
          <a:noFill/>
          <a:ln/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help me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AD52E9-BD08-4EBC-9C4F-DE43037E9B1F}" type="slidenum">
              <a:rPr lang="it-IT" smtClean="0">
                <a:latin typeface="Times New Roman" pitchFamily="18" charset="0"/>
                <a:ea typeface="ＭＳ Ｐゴシック"/>
                <a:cs typeface="ＭＳ Ｐゴシック"/>
              </a:rPr>
              <a:pPr/>
              <a:t>2</a:t>
            </a:fld>
            <a:endParaRPr lang="it-IT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88975"/>
            <a:ext cx="4560887" cy="3421063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346575"/>
            <a:ext cx="5022850" cy="4113213"/>
          </a:xfrm>
          <a:noFill/>
          <a:ln/>
        </p:spPr>
        <p:txBody>
          <a:bodyPr/>
          <a:lstStyle/>
          <a:p>
            <a:endParaRPr lang="en-US" sz="80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E920C7-CDC5-44E4-82BD-A29988E440A3}" type="slidenum">
              <a:rPr lang="it-IT" smtClean="0">
                <a:latin typeface="Times New Roman" pitchFamily="18" charset="0"/>
                <a:ea typeface="ＭＳ Ｐゴシック"/>
                <a:cs typeface="ＭＳ Ｐゴシック"/>
              </a:rPr>
              <a:pPr/>
              <a:t>3</a:t>
            </a:fld>
            <a:endParaRPr lang="it-IT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8975"/>
            <a:ext cx="4557713" cy="3417888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1813"/>
            <a:ext cx="5026025" cy="4116387"/>
          </a:xfrm>
          <a:noFill/>
          <a:ln/>
        </p:spPr>
        <p:txBody>
          <a:bodyPr/>
          <a:lstStyle/>
          <a:p>
            <a:pPr>
              <a:buFontTx/>
              <a:buChar char="•"/>
            </a:pPr>
            <a:endParaRPr lang="en-US" sz="100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338E8B-F0C8-418D-8E35-5C45C13BACA2}" type="slidenum">
              <a:rPr lang="it-IT" smtClean="0">
                <a:latin typeface="Times New Roman" pitchFamily="18" charset="0"/>
                <a:ea typeface="ＭＳ Ｐゴシック"/>
                <a:cs typeface="ＭＳ Ｐゴシック"/>
              </a:rPr>
              <a:pPr/>
              <a:t>4</a:t>
            </a:fld>
            <a:endParaRPr lang="it-IT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8975"/>
            <a:ext cx="4559300" cy="3419475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3213"/>
          </a:xfrm>
          <a:noFill/>
          <a:ln/>
        </p:spPr>
        <p:txBody>
          <a:bodyPr/>
          <a:lstStyle/>
          <a:p>
            <a:pPr>
              <a:buFontTx/>
              <a:buChar char="•"/>
            </a:pPr>
            <a:endParaRPr lang="en-US" sz="100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43C88E84-475B-4DA4-929A-A30F6CA66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657879"/>
            <a:ext cx="9144000" cy="5523118"/>
          </a:xfrm>
          <a:prstGeom prst="rect">
            <a:avLst/>
          </a:prstGeo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>
              <a:buSzPct val="100000"/>
              <a:buFontTx/>
              <a:buBlip>
                <a:blip r:embed="rId3"/>
              </a:buBlip>
              <a:defRPr sz="2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2pPr>
            <a:lvl3pPr>
              <a:buClr>
                <a:srgbClr val="FF0000"/>
              </a:buClr>
              <a:buFont typeface="Wingdings" charset="2"/>
              <a:buChar char="q"/>
              <a:defRPr sz="2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3pPr>
            <a:lvl4pPr>
              <a:buClr>
                <a:srgbClr val="FF0000"/>
              </a:buClr>
              <a:defRPr sz="1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4pPr>
            <a:lvl5pPr>
              <a:buClr>
                <a:srgbClr val="FF0000"/>
              </a:buClr>
              <a:defRPr sz="16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C3F3FE15-3A49-4369-827F-FCA5D145F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B31D4574-BF39-4414-BB3A-3625C70FE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1548D45D-FADA-48D4-848E-33E30E03C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647" y="38100"/>
            <a:ext cx="7586662" cy="439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type="body" sz="half" idx="12"/>
          </p:nvPr>
        </p:nvSpPr>
        <p:spPr>
          <a:xfrm>
            <a:off x="32988" y="690869"/>
            <a:ext cx="4492621" cy="5523118"/>
          </a:xfrm>
          <a:prstGeom prst="rect">
            <a:avLst/>
          </a:prstGeo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 sz="2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>
              <a:buSzPct val="100000"/>
              <a:buFontTx/>
              <a:buBlip>
                <a:blip r:embed="rId3"/>
              </a:buBlip>
              <a:defRPr sz="2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2pPr>
            <a:lvl3pPr>
              <a:buClr>
                <a:srgbClr val="FF0000"/>
              </a:buClr>
              <a:buFont typeface="Wingdings" charset="2"/>
              <a:buChar char="q"/>
              <a:defRPr sz="1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3pPr>
            <a:lvl4pPr>
              <a:buClr>
                <a:srgbClr val="FF0000"/>
              </a:buClr>
              <a:defRPr sz="16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4pPr>
            <a:lvl5pPr>
              <a:buClr>
                <a:srgbClr val="FF0000"/>
              </a:buClr>
              <a:defRPr sz="1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half" idx="13"/>
          </p:nvPr>
        </p:nvSpPr>
        <p:spPr>
          <a:xfrm>
            <a:off x="4634884" y="694810"/>
            <a:ext cx="4476127" cy="5523118"/>
          </a:xfrm>
          <a:prstGeom prst="rect">
            <a:avLst/>
          </a:prstGeo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 sz="2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>
              <a:buSzPct val="100000"/>
              <a:buFontTx/>
              <a:buBlip>
                <a:blip r:embed="rId3"/>
              </a:buBlip>
              <a:defRPr sz="2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2pPr>
            <a:lvl3pPr>
              <a:buClr>
                <a:srgbClr val="FF0000"/>
              </a:buClr>
              <a:buFont typeface="Wingdings" charset="2"/>
              <a:buChar char="q"/>
              <a:defRPr sz="1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3pPr>
            <a:lvl4pPr>
              <a:buClr>
                <a:srgbClr val="FF0000"/>
              </a:buClr>
              <a:defRPr sz="16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4pPr>
            <a:lvl5pPr>
              <a:buClr>
                <a:srgbClr val="FF0000"/>
              </a:buClr>
              <a:defRPr sz="1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1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642A4FAE-6A9F-4130-ADFF-B5242FB34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6"/>
          <p:cNvSpPr>
            <a:spLocks noChangeArrowheads="1"/>
          </p:cNvSpPr>
          <p:nvPr userDrawn="1"/>
        </p:nvSpPr>
        <p:spPr bwMode="auto">
          <a:xfrm>
            <a:off x="0" y="6426200"/>
            <a:ext cx="9144000" cy="125413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00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3050" y="38100"/>
            <a:ext cx="7586663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2667000" y="6400800"/>
            <a:ext cx="40386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400">
                <a:solidFill>
                  <a:srgbClr val="339966"/>
                </a:solidFill>
                <a:latin typeface="Century Schoolbook" charset="0"/>
                <a:ea typeface="ＭＳ Ｐゴシック" charset="-128"/>
                <a:cs typeface="ＭＳ Ｐゴシック" charset="-128"/>
              </a:rPr>
              <a:t>   </a:t>
            </a:r>
            <a:r>
              <a:rPr lang="en-US" sz="1200">
                <a:solidFill>
                  <a:srgbClr val="80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rPr>
              <a:t>Thomas Jefferson National Accelerator Facility</a:t>
            </a:r>
          </a:p>
        </p:txBody>
      </p:sp>
      <p:pic>
        <p:nvPicPr>
          <p:cNvPr id="1029" name="Picture 9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339013" y="6249988"/>
            <a:ext cx="16129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2852738" y="6615113"/>
            <a:ext cx="2209800" cy="153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200" dirty="0" err="1">
                <a:solidFill>
                  <a:srgbClr val="19191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rPr>
              <a:t>SensL</a:t>
            </a:r>
            <a:r>
              <a:rPr lang="en-US" sz="1200" dirty="0">
                <a:solidFill>
                  <a:srgbClr val="19191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rPr>
              <a:t>  6-Oct-2008</a:t>
            </a:r>
            <a:endParaRPr lang="en-US" sz="1200" dirty="0">
              <a:solidFill>
                <a:srgbClr val="19191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31" name="Picture 12" descr="NP-logo-Nl copy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52400" y="6175375"/>
            <a:ext cx="12954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3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600200" y="6246813"/>
            <a:ext cx="9144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5"/>
          <p:cNvSpPr>
            <a:spLocks noChangeArrowheads="1"/>
          </p:cNvSpPr>
          <p:nvPr userDrawn="1"/>
        </p:nvSpPr>
        <p:spPr bwMode="auto">
          <a:xfrm>
            <a:off x="0" y="533400"/>
            <a:ext cx="9144000" cy="76200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00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6245225" y="6326188"/>
            <a:ext cx="1096963" cy="3286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i="1">
                <a:solidFill>
                  <a:srgbClr val="E6E6E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2BF7A484-FA80-4AD1-A97B-933FAC974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5" name="Picture 14" descr="logo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69850" y="84138"/>
            <a:ext cx="114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1" r:id="rId3"/>
    <p:sldLayoutId id="2147483650" r:id="rId4"/>
    <p:sldLayoutId id="2147483649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MS Mincho" pitchFamily="49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ea typeface="MS Mincho" pitchFamily="49" charset="-128"/>
          <a:cs typeface="MS Mincho" pitchFamily="49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ea typeface="MS Mincho" pitchFamily="49" charset="-128"/>
          <a:cs typeface="MS Mincho" pitchFamily="49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ea typeface="MS Mincho" pitchFamily="49" charset="-128"/>
          <a:cs typeface="MS Mincho" pitchFamily="49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ea typeface="MS Mincho" pitchFamily="49" charset="-128"/>
          <a:cs typeface="MS Mincho" pitchFamily="49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ea typeface="MS Mincho" pitchFamily="49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ea typeface="MS Mincho" pitchFamily="49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ea typeface="MS Mincho" pitchFamily="49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ea typeface="MS Mincho" pitchFamily="49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D65985-1403-48E3-8115-8417E0327A53}" type="slidenum">
              <a:rPr lang="it-IT"/>
              <a:pPr>
                <a:defRPr/>
              </a:pPr>
              <a:t>1</a:t>
            </a:fld>
            <a:endParaRPr lang="it-IT"/>
          </a:p>
        </p:txBody>
      </p:sp>
      <p:pic>
        <p:nvPicPr>
          <p:cNvPr id="729095" name="Picture 7" descr="12_GeV_mods_Arc-10_overl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6500" y="3275013"/>
            <a:ext cx="30797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9096" name="Picture 8" descr="12_GeV_mods_HallD-beamline_overl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1339850"/>
            <a:ext cx="879475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0" descr="6_GeV_Racetrac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9038" y="1771650"/>
            <a:ext cx="6096000" cy="469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AutoShape 11"/>
          <p:cNvSpPr>
            <a:spLocks noChangeArrowheads="1"/>
          </p:cNvSpPr>
          <p:nvPr/>
        </p:nvSpPr>
        <p:spPr bwMode="auto">
          <a:xfrm rot="5400000">
            <a:off x="4421188" y="3259137"/>
            <a:ext cx="533400" cy="346075"/>
          </a:xfrm>
          <a:prstGeom prst="parallelogram">
            <a:avLst>
              <a:gd name="adj" fmla="val 47951"/>
            </a:avLst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729100" name="Picture 12" descr="12_GeV_mods_SL-cryomodules_overlay"/>
          <p:cNvPicPr>
            <a:picLocks noChangeAspect="1" noChangeArrowheads="1"/>
          </p:cNvPicPr>
          <p:nvPr/>
        </p:nvPicPr>
        <p:blipFill>
          <a:blip r:embed="rId6"/>
          <a:srcRect r="54305" b="29681"/>
          <a:stretch>
            <a:fillRect/>
          </a:stretch>
        </p:blipFill>
        <p:spPr bwMode="auto">
          <a:xfrm>
            <a:off x="4287838" y="3748088"/>
            <a:ext cx="7747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489450" y="2757488"/>
            <a:ext cx="911225" cy="847725"/>
            <a:chOff x="3146" y="1440"/>
            <a:chExt cx="632" cy="534"/>
          </a:xfrm>
        </p:grpSpPr>
        <p:sp>
          <p:nvSpPr>
            <p:cNvPr id="729103" name="Text Box 15"/>
            <p:cNvSpPr txBox="1">
              <a:spLocks noChangeArrowheads="1"/>
            </p:cNvSpPr>
            <p:nvPr/>
          </p:nvSpPr>
          <p:spPr bwMode="auto">
            <a:xfrm>
              <a:off x="3203" y="1440"/>
              <a:ext cx="575" cy="15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+mj-lt"/>
                  <a:ea typeface="ＭＳ Ｐゴシック" charset="-128"/>
                  <a:cs typeface="ＭＳ Ｐゴシック" charset="-128"/>
                </a:rPr>
                <a:t>CHL-2</a:t>
              </a:r>
            </a:p>
          </p:txBody>
        </p:sp>
        <p:grpSp>
          <p:nvGrpSpPr>
            <p:cNvPr id="9241" name="Group 16"/>
            <p:cNvGrpSpPr>
              <a:grpSpLocks/>
            </p:cNvGrpSpPr>
            <p:nvPr/>
          </p:nvGrpSpPr>
          <p:grpSpPr bwMode="auto">
            <a:xfrm>
              <a:off x="3146" y="1536"/>
              <a:ext cx="406" cy="438"/>
              <a:chOff x="3146" y="1536"/>
              <a:chExt cx="406" cy="438"/>
            </a:xfrm>
          </p:grpSpPr>
          <p:pic>
            <p:nvPicPr>
              <p:cNvPr id="9242" name="Picture 17" descr="12_GeV_mods_CHL_overlay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146" y="1707"/>
                <a:ext cx="184" cy="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43" name="Picture 18" descr="12_GeV_mods_arrow_overlay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329" y="1536"/>
                <a:ext cx="22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418138" y="604838"/>
            <a:ext cx="1363662" cy="962025"/>
            <a:chOff x="3792" y="74"/>
            <a:chExt cx="945" cy="606"/>
          </a:xfrm>
        </p:grpSpPr>
        <p:pic>
          <p:nvPicPr>
            <p:cNvPr id="9238" name="Picture 20" descr="12_GeV_mods_Hall-D_overlay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792" y="74"/>
              <a:ext cx="945" cy="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9" name="AutoShape 21"/>
            <p:cNvSpPr>
              <a:spLocks noChangeArrowheads="1"/>
            </p:cNvSpPr>
            <p:nvPr/>
          </p:nvSpPr>
          <p:spPr bwMode="auto">
            <a:xfrm rot="5400000" flipV="1">
              <a:off x="4084" y="324"/>
              <a:ext cx="192" cy="240"/>
            </a:xfrm>
            <a:prstGeom prst="parallelogram">
              <a:avLst>
                <a:gd name="adj" fmla="val 59023"/>
              </a:avLst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29110" name="Freeform 22"/>
          <p:cNvSpPr>
            <a:spLocks/>
          </p:cNvSpPr>
          <p:nvPr/>
        </p:nvSpPr>
        <p:spPr bwMode="auto">
          <a:xfrm>
            <a:off x="5807075" y="1049338"/>
            <a:ext cx="438150" cy="206375"/>
          </a:xfrm>
          <a:custGeom>
            <a:avLst/>
            <a:gdLst>
              <a:gd name="T0" fmla="*/ 0 w 304"/>
              <a:gd name="T1" fmla="*/ 130 h 130"/>
              <a:gd name="T2" fmla="*/ 14 w 304"/>
              <a:gd name="T3" fmla="*/ 108 h 130"/>
              <a:gd name="T4" fmla="*/ 28 w 304"/>
              <a:gd name="T5" fmla="*/ 122 h 130"/>
              <a:gd name="T6" fmla="*/ 44 w 304"/>
              <a:gd name="T7" fmla="*/ 128 h 130"/>
              <a:gd name="T8" fmla="*/ 53 w 304"/>
              <a:gd name="T9" fmla="*/ 107 h 130"/>
              <a:gd name="T10" fmla="*/ 72 w 304"/>
              <a:gd name="T11" fmla="*/ 99 h 130"/>
              <a:gd name="T12" fmla="*/ 88 w 304"/>
              <a:gd name="T13" fmla="*/ 106 h 130"/>
              <a:gd name="T14" fmla="*/ 94 w 304"/>
              <a:gd name="T15" fmla="*/ 88 h 130"/>
              <a:gd name="T16" fmla="*/ 96 w 304"/>
              <a:gd name="T17" fmla="*/ 82 h 130"/>
              <a:gd name="T18" fmla="*/ 112 w 304"/>
              <a:gd name="T19" fmla="*/ 84 h 130"/>
              <a:gd name="T20" fmla="*/ 128 w 304"/>
              <a:gd name="T21" fmla="*/ 88 h 130"/>
              <a:gd name="T22" fmla="*/ 146 w 304"/>
              <a:gd name="T23" fmla="*/ 60 h 130"/>
              <a:gd name="T24" fmla="*/ 152 w 304"/>
              <a:gd name="T25" fmla="*/ 62 h 130"/>
              <a:gd name="T26" fmla="*/ 158 w 304"/>
              <a:gd name="T27" fmla="*/ 66 h 130"/>
              <a:gd name="T28" fmla="*/ 170 w 304"/>
              <a:gd name="T29" fmla="*/ 70 h 130"/>
              <a:gd name="T30" fmla="*/ 192 w 304"/>
              <a:gd name="T31" fmla="*/ 38 h 130"/>
              <a:gd name="T32" fmla="*/ 214 w 304"/>
              <a:gd name="T33" fmla="*/ 54 h 130"/>
              <a:gd name="T34" fmla="*/ 236 w 304"/>
              <a:gd name="T35" fmla="*/ 24 h 130"/>
              <a:gd name="T36" fmla="*/ 254 w 304"/>
              <a:gd name="T37" fmla="*/ 34 h 130"/>
              <a:gd name="T38" fmla="*/ 266 w 304"/>
              <a:gd name="T39" fmla="*/ 38 h 130"/>
              <a:gd name="T40" fmla="*/ 286 w 304"/>
              <a:gd name="T41" fmla="*/ 10 h 130"/>
              <a:gd name="T42" fmla="*/ 304 w 304"/>
              <a:gd name="T43" fmla="*/ 0 h 13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04"/>
              <a:gd name="T67" fmla="*/ 0 h 130"/>
              <a:gd name="T68" fmla="*/ 304 w 304"/>
              <a:gd name="T69" fmla="*/ 130 h 13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04" h="130">
                <a:moveTo>
                  <a:pt x="0" y="130"/>
                </a:moveTo>
                <a:cubicBezTo>
                  <a:pt x="16" y="119"/>
                  <a:pt x="11" y="127"/>
                  <a:pt x="14" y="108"/>
                </a:cubicBezTo>
                <a:cubicBezTo>
                  <a:pt x="25" y="112"/>
                  <a:pt x="19" y="108"/>
                  <a:pt x="28" y="122"/>
                </a:cubicBezTo>
                <a:cubicBezTo>
                  <a:pt x="29" y="124"/>
                  <a:pt x="44" y="128"/>
                  <a:pt x="44" y="128"/>
                </a:cubicBezTo>
                <a:cubicBezTo>
                  <a:pt x="53" y="119"/>
                  <a:pt x="40" y="111"/>
                  <a:pt x="53" y="107"/>
                </a:cubicBezTo>
                <a:cubicBezTo>
                  <a:pt x="64" y="92"/>
                  <a:pt x="61" y="88"/>
                  <a:pt x="72" y="99"/>
                </a:cubicBezTo>
                <a:cubicBezTo>
                  <a:pt x="73" y="103"/>
                  <a:pt x="82" y="116"/>
                  <a:pt x="88" y="106"/>
                </a:cubicBezTo>
                <a:cubicBezTo>
                  <a:pt x="88" y="106"/>
                  <a:pt x="93" y="91"/>
                  <a:pt x="94" y="88"/>
                </a:cubicBezTo>
                <a:cubicBezTo>
                  <a:pt x="95" y="86"/>
                  <a:pt x="96" y="82"/>
                  <a:pt x="96" y="82"/>
                </a:cubicBezTo>
                <a:cubicBezTo>
                  <a:pt x="101" y="83"/>
                  <a:pt x="107" y="83"/>
                  <a:pt x="112" y="84"/>
                </a:cubicBezTo>
                <a:cubicBezTo>
                  <a:pt x="117" y="85"/>
                  <a:pt x="128" y="88"/>
                  <a:pt x="128" y="88"/>
                </a:cubicBezTo>
                <a:cubicBezTo>
                  <a:pt x="141" y="85"/>
                  <a:pt x="139" y="71"/>
                  <a:pt x="146" y="60"/>
                </a:cubicBezTo>
                <a:cubicBezTo>
                  <a:pt x="148" y="61"/>
                  <a:pt x="150" y="61"/>
                  <a:pt x="152" y="62"/>
                </a:cubicBezTo>
                <a:cubicBezTo>
                  <a:pt x="154" y="63"/>
                  <a:pt x="156" y="65"/>
                  <a:pt x="158" y="66"/>
                </a:cubicBezTo>
                <a:cubicBezTo>
                  <a:pt x="162" y="68"/>
                  <a:pt x="170" y="70"/>
                  <a:pt x="170" y="70"/>
                </a:cubicBezTo>
                <a:cubicBezTo>
                  <a:pt x="177" y="60"/>
                  <a:pt x="180" y="42"/>
                  <a:pt x="192" y="38"/>
                </a:cubicBezTo>
                <a:cubicBezTo>
                  <a:pt x="201" y="44"/>
                  <a:pt x="204" y="51"/>
                  <a:pt x="214" y="54"/>
                </a:cubicBezTo>
                <a:cubicBezTo>
                  <a:pt x="227" y="50"/>
                  <a:pt x="232" y="36"/>
                  <a:pt x="236" y="24"/>
                </a:cubicBezTo>
                <a:cubicBezTo>
                  <a:pt x="242" y="26"/>
                  <a:pt x="249" y="32"/>
                  <a:pt x="254" y="34"/>
                </a:cubicBezTo>
                <a:cubicBezTo>
                  <a:pt x="258" y="35"/>
                  <a:pt x="266" y="38"/>
                  <a:pt x="266" y="38"/>
                </a:cubicBezTo>
                <a:cubicBezTo>
                  <a:pt x="276" y="20"/>
                  <a:pt x="280" y="19"/>
                  <a:pt x="286" y="10"/>
                </a:cubicBezTo>
                <a:cubicBezTo>
                  <a:pt x="286" y="8"/>
                  <a:pt x="300" y="2"/>
                  <a:pt x="304" y="0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9111" name="Text Box 23"/>
          <p:cNvSpPr txBox="1">
            <a:spLocks noChangeArrowheads="1"/>
          </p:cNvSpPr>
          <p:nvPr/>
        </p:nvSpPr>
        <p:spPr bwMode="auto">
          <a:xfrm>
            <a:off x="2122488" y="763588"/>
            <a:ext cx="3027362" cy="4921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rPr>
              <a:t>12 </a:t>
            </a:r>
            <a:r>
              <a:rPr lang="en-US" sz="32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rPr>
              <a:t>GeV</a:t>
            </a: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rPr>
              <a:t> CEBAF</a:t>
            </a:r>
            <a:r>
              <a:rPr lang="en-US" u="sng" dirty="0">
                <a:latin typeface="Arial" pitchFamily="-65" charset="0"/>
                <a:ea typeface="ＭＳ Ｐゴシック" charset="-128"/>
                <a:cs typeface="ＭＳ Ｐゴシック" charset="-128"/>
              </a:rPr>
              <a:t> </a:t>
            </a:r>
          </a:p>
        </p:txBody>
      </p:sp>
      <p:sp>
        <p:nvSpPr>
          <p:cNvPr id="729113" name="Text Box 25"/>
          <p:cNvSpPr txBox="1">
            <a:spLocks noChangeArrowheads="1"/>
          </p:cNvSpPr>
          <p:nvPr/>
        </p:nvSpPr>
        <p:spPr bwMode="auto">
          <a:xfrm>
            <a:off x="6646863" y="1384300"/>
            <a:ext cx="1871662" cy="9159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rPr>
              <a:t>Upgrade magnets and power supplies</a:t>
            </a:r>
          </a:p>
        </p:txBody>
      </p:sp>
      <p:pic>
        <p:nvPicPr>
          <p:cNvPr id="9228" name="Picture 26" descr="12_GeV_mods_arrow_overlay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96038" y="1778000"/>
            <a:ext cx="4413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9116" name="Text Box 28"/>
          <p:cNvSpPr txBox="1">
            <a:spLocks noChangeArrowheads="1"/>
          </p:cNvSpPr>
          <p:nvPr/>
        </p:nvSpPr>
        <p:spPr bwMode="auto">
          <a:xfrm>
            <a:off x="5453063" y="4319588"/>
            <a:ext cx="26130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45720" rIns="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rPr>
              <a:t>Two 1.1GV </a:t>
            </a:r>
            <a:r>
              <a:rPr lang="en-US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rPr>
              <a:t>linacs</a:t>
            </a:r>
            <a:endParaRPr lang="en-US" sz="2400" dirty="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29118" name="Text Box 30"/>
          <p:cNvSpPr txBox="1">
            <a:spLocks noChangeArrowheads="1"/>
          </p:cNvSpPr>
          <p:nvPr/>
        </p:nvSpPr>
        <p:spPr bwMode="auto">
          <a:xfrm>
            <a:off x="0" y="5614988"/>
            <a:ext cx="2630488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rPr>
              <a:t>Enhanced capabilities </a:t>
            </a:r>
          </a:p>
          <a:p>
            <a:pPr eaLnBrk="0" hangingPunct="0">
              <a:defRPr/>
            </a:pPr>
            <a:r>
              <a:rPr lang="en-US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rPr>
              <a:t>in existing Halls</a:t>
            </a:r>
          </a:p>
        </p:txBody>
      </p:sp>
      <p:sp>
        <p:nvSpPr>
          <p:cNvPr id="729119" name="Line 31"/>
          <p:cNvSpPr>
            <a:spLocks noChangeShapeType="1"/>
          </p:cNvSpPr>
          <p:nvPr/>
        </p:nvSpPr>
        <p:spPr bwMode="auto">
          <a:xfrm>
            <a:off x="4514850" y="1200150"/>
            <a:ext cx="82550" cy="1374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9120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/>
              <a:t>The JLab 12GeV Upgrade</a:t>
            </a:r>
          </a:p>
        </p:txBody>
      </p:sp>
      <p:pic>
        <p:nvPicPr>
          <p:cNvPr id="31" name="Picture 29" descr="12_GeV_mods_NL-cryomodules_overlay"/>
          <p:cNvPicPr>
            <a:picLocks noChangeAspect="1" noChangeArrowheads="1"/>
          </p:cNvPicPr>
          <p:nvPr/>
        </p:nvPicPr>
        <p:blipFill>
          <a:blip r:embed="rId10"/>
          <a:srcRect t="41441"/>
          <a:stretch>
            <a:fillRect/>
          </a:stretch>
        </p:blipFill>
        <p:spPr bwMode="auto">
          <a:xfrm>
            <a:off x="3348038" y="2278063"/>
            <a:ext cx="124777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3090863" y="1720850"/>
            <a:ext cx="1376362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SzPct val="100000"/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rPr>
              <a:t>Add 5</a:t>
            </a:r>
          </a:p>
          <a:p>
            <a:pPr algn="ctr">
              <a:buSzPct val="100000"/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rPr>
              <a:t>cryomodules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29113" y="4554538"/>
            <a:ext cx="1377950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SzPct val="100000"/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rPr>
              <a:t>Add 5</a:t>
            </a:r>
          </a:p>
          <a:p>
            <a:pPr algn="ctr">
              <a:buSzPct val="100000"/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rPr>
              <a:t>cryomodules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00138" y="3625850"/>
            <a:ext cx="982662" cy="33972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buSzPct val="100000"/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rPr>
              <a:t>Add arc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5221288" y="692150"/>
            <a:ext cx="2003425" cy="860425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9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9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9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29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9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9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29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2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29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729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29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29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729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9110" grpId="0" animBg="1"/>
      <p:bldP spid="729111" grpId="0"/>
      <p:bldP spid="729116" grpId="0"/>
      <p:bldP spid="729118" grpId="0"/>
      <p:bldP spid="7291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73B722-2D38-4E46-B230-59FFC06C1737}" type="slidenum">
              <a:rPr lang="it-IT"/>
              <a:pPr>
                <a:defRPr/>
              </a:pPr>
              <a:t>2</a:t>
            </a:fld>
            <a:endParaRPr lang="it-IT"/>
          </a:p>
        </p:txBody>
      </p:sp>
      <p:pic>
        <p:nvPicPr>
          <p:cNvPr id="11266" name="Picture 3" descr="Acc_aerial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19325" y="885825"/>
            <a:ext cx="5813425" cy="52578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817168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/>
              <a:t>JLAB Today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562600" y="1592263"/>
            <a:ext cx="304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H="1">
            <a:off x="2743200" y="1295400"/>
            <a:ext cx="3048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5257800" y="4495800"/>
            <a:ext cx="228600" cy="228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248400" y="1295400"/>
            <a:ext cx="1087438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>
                <a:solidFill>
                  <a:srgbClr val="008000"/>
                </a:solidFill>
                <a:latin typeface="Arial" charset="0"/>
              </a:rPr>
              <a:t>N</a:t>
            </a: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H="1">
            <a:off x="6400800" y="1600200"/>
            <a:ext cx="838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7161" name="Oval 9"/>
          <p:cNvSpPr>
            <a:spLocks noChangeArrowheads="1"/>
          </p:cNvSpPr>
          <p:nvPr/>
        </p:nvSpPr>
        <p:spPr bwMode="auto">
          <a:xfrm>
            <a:off x="4343400" y="4267200"/>
            <a:ext cx="2895600" cy="1143000"/>
          </a:xfrm>
          <a:prstGeom prst="ellipse">
            <a:avLst/>
          </a:prstGeom>
          <a:noFill/>
          <a:ln w="38100">
            <a:solidFill>
              <a:srgbClr val="FF7517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7162" name="Text Box 10"/>
          <p:cNvSpPr txBox="1">
            <a:spLocks noChangeArrowheads="1"/>
          </p:cNvSpPr>
          <p:nvPr/>
        </p:nvSpPr>
        <p:spPr bwMode="auto">
          <a:xfrm>
            <a:off x="2054225" y="5043488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rPr>
              <a:t>Existing Experimental Halls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17163" name="Line 11"/>
          <p:cNvSpPr>
            <a:spLocks noChangeShapeType="1"/>
          </p:cNvSpPr>
          <p:nvPr/>
        </p:nvSpPr>
        <p:spPr bwMode="auto">
          <a:xfrm flipV="1">
            <a:off x="3740150" y="4953000"/>
            <a:ext cx="603250" cy="282575"/>
          </a:xfrm>
          <a:prstGeom prst="line">
            <a:avLst/>
          </a:prstGeom>
          <a:noFill/>
          <a:ln w="38100">
            <a:solidFill>
              <a:srgbClr val="FF7517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7164" name="Text Box 12"/>
          <p:cNvSpPr txBox="1">
            <a:spLocks noChangeArrowheads="1"/>
          </p:cNvSpPr>
          <p:nvPr/>
        </p:nvSpPr>
        <p:spPr bwMode="auto">
          <a:xfrm>
            <a:off x="1854200" y="1458913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800" dirty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rPr>
              <a:t>Hall D</a:t>
            </a:r>
          </a:p>
          <a:p>
            <a:pPr algn="ctr" eaLnBrk="0" hangingPunct="0">
              <a:defRPr/>
            </a:pPr>
            <a:r>
              <a:rPr lang="en-US" sz="1800" dirty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rPr>
              <a:t>Complex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3352800" y="8382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17166" name="Rectangle 14"/>
          <p:cNvSpPr>
            <a:spLocks noChangeArrowheads="1"/>
          </p:cNvSpPr>
          <p:nvPr/>
        </p:nvSpPr>
        <p:spPr bwMode="auto">
          <a:xfrm>
            <a:off x="3429000" y="914400"/>
            <a:ext cx="457200" cy="685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7167" name="Line 15"/>
          <p:cNvSpPr>
            <a:spLocks noChangeShapeType="1"/>
          </p:cNvSpPr>
          <p:nvPr/>
        </p:nvSpPr>
        <p:spPr bwMode="auto">
          <a:xfrm flipV="1">
            <a:off x="2808288" y="1066800"/>
            <a:ext cx="620712" cy="35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7169" name="Text Box 17"/>
          <p:cNvSpPr txBox="1">
            <a:spLocks noChangeArrowheads="1"/>
          </p:cNvSpPr>
          <p:nvPr/>
        </p:nvSpPr>
        <p:spPr bwMode="auto">
          <a:xfrm>
            <a:off x="4640263" y="4586288"/>
            <a:ext cx="4810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rPr>
              <a:t>A</a:t>
            </a:r>
          </a:p>
        </p:txBody>
      </p:sp>
      <p:sp>
        <p:nvSpPr>
          <p:cNvPr id="817170" name="Text Box 18"/>
          <p:cNvSpPr txBox="1">
            <a:spLocks noChangeArrowheads="1"/>
          </p:cNvSpPr>
          <p:nvPr/>
        </p:nvSpPr>
        <p:spPr bwMode="auto">
          <a:xfrm>
            <a:off x="6443663" y="4606925"/>
            <a:ext cx="4349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rPr>
              <a:t>C</a:t>
            </a:r>
          </a:p>
        </p:txBody>
      </p:sp>
      <p:sp>
        <p:nvSpPr>
          <p:cNvPr id="817171" name="Text Box 19"/>
          <p:cNvSpPr txBox="1">
            <a:spLocks noChangeArrowheads="1"/>
          </p:cNvSpPr>
          <p:nvPr/>
        </p:nvSpPr>
        <p:spPr bwMode="auto">
          <a:xfrm>
            <a:off x="5561013" y="4783138"/>
            <a:ext cx="4079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rPr>
              <a:t>B</a:t>
            </a:r>
          </a:p>
        </p:txBody>
      </p:sp>
      <p:sp>
        <p:nvSpPr>
          <p:cNvPr id="817172" name="Rectangle 20"/>
          <p:cNvSpPr>
            <a:spLocks noChangeArrowheads="1"/>
          </p:cNvSpPr>
          <p:nvPr/>
        </p:nvSpPr>
        <p:spPr bwMode="auto">
          <a:xfrm>
            <a:off x="1446213" y="31750"/>
            <a:ext cx="7586662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lang="en-US" sz="2800">
                <a:solidFill>
                  <a:srgbClr val="0000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MS Mincho" pitchFamily="49" charset="-128"/>
                <a:cs typeface="MS Mincho" pitchFamily="49" charset="-128"/>
              </a:rPr>
              <a:t>JLAB in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7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7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7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1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1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1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1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7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1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7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7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81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7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17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81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7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17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81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7168" grpId="0"/>
      <p:bldP spid="817161" grpId="0" animBg="1"/>
      <p:bldP spid="817162" grpId="0"/>
      <p:bldP spid="817163" grpId="0" animBg="1"/>
      <p:bldP spid="817164" grpId="0"/>
      <p:bldP spid="817166" grpId="0" animBg="1"/>
      <p:bldP spid="817167" grpId="0" animBg="1"/>
      <p:bldP spid="817169" grpId="0"/>
      <p:bldP spid="817170" grpId="0"/>
      <p:bldP spid="817171" grpId="0"/>
      <p:bldP spid="8171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50AA35-38AA-49B5-889A-4BB1EE56748D}" type="slidenum">
              <a:rPr lang="it-IT"/>
              <a:pPr>
                <a:defRPr/>
              </a:pPr>
              <a:t>3</a:t>
            </a:fld>
            <a:endParaRPr lang="it-IT"/>
          </a:p>
        </p:txBody>
      </p:sp>
      <p:sp>
        <p:nvSpPr>
          <p:cNvPr id="82125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8100"/>
            <a:ext cx="8991600" cy="439738"/>
          </a:xfrm>
        </p:spPr>
        <p:txBody>
          <a:bodyPr/>
          <a:lstStyle/>
          <a:p>
            <a:pPr>
              <a:defRPr/>
            </a:pPr>
            <a:r>
              <a:rPr lang="en-US" sz="2800"/>
              <a:t>Rendering of Hall D Complex – Overhead View</a:t>
            </a:r>
          </a:p>
        </p:txBody>
      </p:sp>
      <p:pic>
        <p:nvPicPr>
          <p:cNvPr id="13315" name="Picture 2" descr="Rendering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9144000" cy="504983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352800" y="3429000"/>
            <a:ext cx="762000" cy="3143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400">
                <a:solidFill>
                  <a:schemeClr val="accent2"/>
                </a:solidFill>
                <a:latin typeface="Arial" charset="0"/>
              </a:rPr>
              <a:t>Hall D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800600" y="4038600"/>
            <a:ext cx="990600" cy="527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400">
                <a:solidFill>
                  <a:schemeClr val="accent2"/>
                </a:solidFill>
                <a:latin typeface="Arial" charset="0"/>
              </a:rPr>
              <a:t>Counting House</a:t>
            </a: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H="1" flipV="1">
            <a:off x="6705600" y="3581400"/>
            <a:ext cx="68580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7391400" y="3962400"/>
            <a:ext cx="1219200" cy="3143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400">
                <a:solidFill>
                  <a:schemeClr val="accent2"/>
                </a:solidFill>
                <a:latin typeface="Arial" charset="0"/>
              </a:rPr>
              <a:t>Cryo Plant</a:t>
            </a: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H="1" flipV="1">
            <a:off x="7010400" y="2209800"/>
            <a:ext cx="609600" cy="5334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7620000" y="2590800"/>
            <a:ext cx="1219200" cy="5270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400">
                <a:solidFill>
                  <a:schemeClr val="accent2"/>
                </a:solidFill>
                <a:latin typeface="Arial" charset="0"/>
              </a:rPr>
              <a:t>Service Building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7772400" y="762000"/>
            <a:ext cx="1219200" cy="5270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400">
                <a:solidFill>
                  <a:schemeClr val="accent2"/>
                </a:solidFill>
                <a:latin typeface="Arial" charset="0"/>
              </a:rPr>
              <a:t>Existing Facilities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609600" y="5181600"/>
            <a:ext cx="8382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>
                <a:solidFill>
                  <a:srgbClr val="008000"/>
                </a:solidFill>
                <a:latin typeface="Arial Unicode MS" pitchFamily="34" charset="-128"/>
              </a:rPr>
              <a:t>N</a:t>
            </a: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685800" y="5257800"/>
            <a:ext cx="685800" cy="3810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CCD38-D513-4873-8841-F96711C682F3}" type="slidenum">
              <a:rPr lang="it-IT"/>
              <a:pPr>
                <a:defRPr/>
              </a:pPr>
              <a:t>4</a:t>
            </a:fld>
            <a:endParaRPr lang="it-IT"/>
          </a:p>
        </p:txBody>
      </p:sp>
      <p:pic>
        <p:nvPicPr>
          <p:cNvPr id="15362" name="Picture 3" descr="Hall_D_Rendering_07-04-18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50888" y="1193800"/>
            <a:ext cx="7981950" cy="4329113"/>
          </a:xfrm>
          <a:solidFill>
            <a:schemeClr val="bg1"/>
          </a:solidFill>
          <a:ln>
            <a:miter lim="800000"/>
            <a:headEnd/>
            <a:tailEnd/>
          </a:ln>
        </p:spPr>
      </p:pic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6381750" y="3235325"/>
            <a:ext cx="1295400" cy="7397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400">
                <a:solidFill>
                  <a:schemeClr val="accent2"/>
                </a:solidFill>
                <a:latin typeface="Arial" charset="0"/>
              </a:rPr>
              <a:t>Tagger Area w/ Electron Beam Dump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1336675" y="3543300"/>
            <a:ext cx="1905000" cy="3143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400">
                <a:solidFill>
                  <a:schemeClr val="accent2"/>
                </a:solidFill>
                <a:latin typeface="Arial" charset="0"/>
              </a:rPr>
              <a:t>Photon Beam Dump</a:t>
            </a:r>
          </a:p>
        </p:txBody>
      </p:sp>
      <p:sp>
        <p:nvSpPr>
          <p:cNvPr id="15365" name="Line 6"/>
          <p:cNvSpPr>
            <a:spLocks noChangeShapeType="1"/>
          </p:cNvSpPr>
          <p:nvPr/>
        </p:nvSpPr>
        <p:spPr bwMode="auto">
          <a:xfrm flipV="1">
            <a:off x="2251075" y="3009900"/>
            <a:ext cx="8382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457200" y="5257800"/>
            <a:ext cx="10668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>
                <a:solidFill>
                  <a:srgbClr val="008000"/>
                </a:solidFill>
                <a:latin typeface="Arial Unicode MS" pitchFamily="34" charset="-128"/>
              </a:rPr>
              <a:t>N</a:t>
            </a:r>
          </a:p>
        </p:txBody>
      </p:sp>
      <p:sp>
        <p:nvSpPr>
          <p:cNvPr id="15367" name="Line 8"/>
          <p:cNvSpPr>
            <a:spLocks noChangeShapeType="1"/>
          </p:cNvSpPr>
          <p:nvPr/>
        </p:nvSpPr>
        <p:spPr bwMode="auto">
          <a:xfrm>
            <a:off x="609600" y="5334000"/>
            <a:ext cx="685800" cy="3810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3756025" y="1785938"/>
            <a:ext cx="762000" cy="3143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400">
                <a:solidFill>
                  <a:schemeClr val="accent2"/>
                </a:solidFill>
                <a:latin typeface="Arial" charset="0"/>
              </a:rPr>
              <a:t>Hall D</a:t>
            </a:r>
          </a:p>
        </p:txBody>
      </p:sp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4843463" y="2170113"/>
            <a:ext cx="1477962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200">
                <a:solidFill>
                  <a:schemeClr val="accent2"/>
                </a:solidFill>
                <a:latin typeface="Arial" charset="0"/>
              </a:rPr>
              <a:t>Counting House</a:t>
            </a:r>
          </a:p>
        </p:txBody>
      </p:sp>
      <p:sp>
        <p:nvSpPr>
          <p:cNvPr id="15370" name="Text Box 11"/>
          <p:cNvSpPr txBox="1">
            <a:spLocks noChangeArrowheads="1"/>
          </p:cNvSpPr>
          <p:nvPr/>
        </p:nvSpPr>
        <p:spPr bwMode="auto">
          <a:xfrm>
            <a:off x="7215188" y="2828925"/>
            <a:ext cx="1219200" cy="3143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400">
                <a:solidFill>
                  <a:schemeClr val="accent2"/>
                </a:solidFill>
                <a:latin typeface="Arial" charset="0"/>
              </a:rPr>
              <a:t>Cryo Plant</a:t>
            </a:r>
          </a:p>
        </p:txBody>
      </p:sp>
      <p:sp>
        <p:nvSpPr>
          <p:cNvPr id="15371" name="Text Box 12"/>
          <p:cNvSpPr txBox="1">
            <a:spLocks noChangeArrowheads="1"/>
          </p:cNvSpPr>
          <p:nvPr/>
        </p:nvSpPr>
        <p:spPr bwMode="auto">
          <a:xfrm>
            <a:off x="7924800" y="2243138"/>
            <a:ext cx="1219200" cy="5270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400">
                <a:solidFill>
                  <a:schemeClr val="accent2"/>
                </a:solidFill>
                <a:latin typeface="Arial" charset="0"/>
              </a:rPr>
              <a:t>Service Building</a:t>
            </a:r>
          </a:p>
        </p:txBody>
      </p:sp>
      <p:sp>
        <p:nvSpPr>
          <p:cNvPr id="15372" name="Line 13"/>
          <p:cNvSpPr>
            <a:spLocks noChangeShapeType="1"/>
          </p:cNvSpPr>
          <p:nvPr/>
        </p:nvSpPr>
        <p:spPr bwMode="auto">
          <a:xfrm flipH="1" flipV="1">
            <a:off x="6459538" y="1944688"/>
            <a:ext cx="260350" cy="126365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3" name="Line 14"/>
          <p:cNvSpPr>
            <a:spLocks noChangeShapeType="1"/>
          </p:cNvSpPr>
          <p:nvPr/>
        </p:nvSpPr>
        <p:spPr bwMode="auto">
          <a:xfrm>
            <a:off x="7154863" y="2206625"/>
            <a:ext cx="450850" cy="62388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4" name="Line 15"/>
          <p:cNvSpPr>
            <a:spLocks noChangeShapeType="1"/>
          </p:cNvSpPr>
          <p:nvPr/>
        </p:nvSpPr>
        <p:spPr bwMode="auto">
          <a:xfrm flipH="1" flipV="1">
            <a:off x="7610475" y="1639888"/>
            <a:ext cx="696913" cy="609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0001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/>
              <a:t>Hall D Complex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80F06D-FB60-42AF-A911-048DCE7552A5}" type="slidenum">
              <a:rPr lang="it-IT"/>
              <a:pPr>
                <a:defRPr/>
              </a:pPr>
              <a:t>5</a:t>
            </a:fld>
            <a:endParaRPr lang="it-IT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1849" r="3540"/>
          <a:stretch>
            <a:fillRect/>
          </a:stretch>
        </p:blipFill>
        <p:spPr bwMode="auto">
          <a:xfrm>
            <a:off x="0" y="1395413"/>
            <a:ext cx="9144000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3299" name="Text Box 3"/>
          <p:cNvSpPr txBox="1">
            <a:spLocks noChangeArrowheads="1"/>
          </p:cNvSpPr>
          <p:nvPr/>
        </p:nvSpPr>
        <p:spPr bwMode="auto">
          <a:xfrm>
            <a:off x="7239000" y="4495800"/>
            <a:ext cx="10668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20000"/>
              </a:spcBef>
              <a:defRPr/>
            </a:pPr>
            <a:endParaRPr lang="en-US" sz="1000" dirty="0">
              <a:solidFill>
                <a:srgbClr val="CC0000"/>
              </a:solidFill>
              <a:latin typeface="Arial" pitchFamily="-65" charset="0"/>
              <a:ea typeface="ＭＳ Ｐゴシック" charset="-128"/>
              <a:cs typeface="ＭＳ Ｐゴシック" charset="-128"/>
            </a:endParaRPr>
          </a:p>
          <a:p>
            <a:pPr algn="r" eaLnBrk="0" hangingPunct="0">
              <a:spcBef>
                <a:spcPct val="20000"/>
              </a:spcBef>
              <a:defRPr/>
            </a:pPr>
            <a:r>
              <a:rPr lang="en-US" sz="1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Truck Access to Hall D</a:t>
            </a:r>
          </a:p>
        </p:txBody>
      </p:sp>
      <p:sp>
        <p:nvSpPr>
          <p:cNvPr id="8233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/>
              <a:t>Hall D Complex – Site Plan from Drawings</a:t>
            </a:r>
          </a:p>
        </p:txBody>
      </p:sp>
      <p:sp>
        <p:nvSpPr>
          <p:cNvPr id="823301" name="Text Box 5"/>
          <p:cNvSpPr txBox="1">
            <a:spLocks noChangeArrowheads="1"/>
          </p:cNvSpPr>
          <p:nvPr/>
        </p:nvSpPr>
        <p:spPr bwMode="auto">
          <a:xfrm>
            <a:off x="4876800" y="2438400"/>
            <a:ext cx="1905000" cy="738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endParaRPr lang="en-US" sz="1000" dirty="0">
              <a:solidFill>
                <a:srgbClr val="CC0000"/>
              </a:solidFill>
              <a:latin typeface="Arial" pitchFamily="-65" charset="0"/>
              <a:ea typeface="ＭＳ Ｐゴシック" charset="-128"/>
              <a:cs typeface="ＭＳ Ｐゴシック" charset="-128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n-US" sz="10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Photon Pipe</a:t>
            </a:r>
          </a:p>
          <a:p>
            <a:pPr algn="ctr" eaLnBrk="0" hangingPunct="0">
              <a:defRPr/>
            </a:pPr>
            <a:r>
              <a:rPr lang="en-US" sz="10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 (10” concrete encased pipe)</a:t>
            </a: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flipV="1">
            <a:off x="0" y="2286000"/>
            <a:ext cx="1219200" cy="152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303" name="Text Box 7"/>
          <p:cNvSpPr txBox="1">
            <a:spLocks noChangeArrowheads="1"/>
          </p:cNvSpPr>
          <p:nvPr/>
        </p:nvSpPr>
        <p:spPr bwMode="auto">
          <a:xfrm>
            <a:off x="609600" y="1600200"/>
            <a:ext cx="14478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1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 Bold"/>
                <a:ea typeface="ＭＳ Ｐゴシック" charset="-128"/>
                <a:cs typeface="Comic Sans MS Bold"/>
              </a:rPr>
              <a:t>Connection to existing tunnel</a:t>
            </a: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H="1">
            <a:off x="1066800" y="1981200"/>
            <a:ext cx="152400" cy="9144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762000" y="167640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3306" name="Text Box 10"/>
          <p:cNvSpPr txBox="1">
            <a:spLocks noChangeArrowheads="1"/>
          </p:cNvSpPr>
          <p:nvPr/>
        </p:nvSpPr>
        <p:spPr bwMode="auto">
          <a:xfrm>
            <a:off x="3581400" y="3048000"/>
            <a:ext cx="106680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10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Tagger Area</a:t>
            </a:r>
          </a:p>
        </p:txBody>
      </p:sp>
      <p:sp>
        <p:nvSpPr>
          <p:cNvPr id="823307" name="Text Box 11"/>
          <p:cNvSpPr txBox="1">
            <a:spLocks noChangeArrowheads="1"/>
          </p:cNvSpPr>
          <p:nvPr/>
        </p:nvSpPr>
        <p:spPr bwMode="auto">
          <a:xfrm>
            <a:off x="6781800" y="5791200"/>
            <a:ext cx="2133600" cy="24606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Hall D Complex Drawings A001</a:t>
            </a:r>
          </a:p>
        </p:txBody>
      </p:sp>
      <p:sp>
        <p:nvSpPr>
          <p:cNvPr id="823308" name="Text Box 12"/>
          <p:cNvSpPr txBox="1">
            <a:spLocks noChangeArrowheads="1"/>
          </p:cNvSpPr>
          <p:nvPr/>
        </p:nvSpPr>
        <p:spPr bwMode="auto">
          <a:xfrm>
            <a:off x="8077200" y="3352800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10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Hall D</a:t>
            </a:r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V="1">
            <a:off x="8305800" y="4267200"/>
            <a:ext cx="304800" cy="5334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3310" name="Text Box 14"/>
          <p:cNvSpPr txBox="1">
            <a:spLocks noChangeArrowheads="1"/>
          </p:cNvSpPr>
          <p:nvPr/>
        </p:nvSpPr>
        <p:spPr bwMode="auto">
          <a:xfrm>
            <a:off x="6477000" y="2133600"/>
            <a:ext cx="990600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 sz="1000" dirty="0">
              <a:solidFill>
                <a:srgbClr val="CC0000"/>
              </a:solidFill>
              <a:latin typeface="Arial" pitchFamily="-65" charset="0"/>
              <a:ea typeface="ＭＳ Ｐゴシック" charset="-128"/>
              <a:cs typeface="ＭＳ Ｐゴシック" charset="-128"/>
            </a:endParaRPr>
          </a:p>
          <a:p>
            <a:pPr algn="ctr" eaLnBrk="0" hangingPunct="0">
              <a:defRPr/>
            </a:pPr>
            <a:r>
              <a:rPr lang="en-US" sz="10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Collimator Enclosure</a:t>
            </a:r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 flipH="1">
            <a:off x="7086600" y="2667000"/>
            <a:ext cx="76200" cy="3048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4876800" y="3657600"/>
            <a:ext cx="10668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000">
                <a:solidFill>
                  <a:srgbClr val="CC0000"/>
                </a:solidFill>
                <a:latin typeface="Arial" charset="0"/>
              </a:rPr>
              <a:t>Electron Beam Dump</a:t>
            </a:r>
          </a:p>
        </p:txBody>
      </p:sp>
      <p:sp>
        <p:nvSpPr>
          <p:cNvPr id="823313" name="Text Box 17"/>
          <p:cNvSpPr txBox="1">
            <a:spLocks noChangeArrowheads="1"/>
          </p:cNvSpPr>
          <p:nvPr/>
        </p:nvSpPr>
        <p:spPr bwMode="auto">
          <a:xfrm>
            <a:off x="3276600" y="4343400"/>
            <a:ext cx="12954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endParaRPr lang="en-US" sz="1000" dirty="0">
              <a:solidFill>
                <a:srgbClr val="CC0000"/>
              </a:solidFill>
              <a:latin typeface="Arial" pitchFamily="-65" charset="0"/>
              <a:ea typeface="ＭＳ Ｐゴシック" charset="-128"/>
              <a:cs typeface="ＭＳ Ｐゴシック" charset="-128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n-US" sz="1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Truck Access to Tagger Area</a:t>
            </a:r>
          </a:p>
        </p:txBody>
      </p:sp>
      <p:sp>
        <p:nvSpPr>
          <p:cNvPr id="823314" name="Text Box 18"/>
          <p:cNvSpPr txBox="1">
            <a:spLocks noChangeArrowheads="1"/>
          </p:cNvSpPr>
          <p:nvPr/>
        </p:nvSpPr>
        <p:spPr bwMode="auto">
          <a:xfrm>
            <a:off x="2667000" y="1371600"/>
            <a:ext cx="2590800" cy="427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1000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 Bold"/>
                <a:ea typeface="ＭＳ Ｐゴシック" charset="-128"/>
                <a:cs typeface="Comic Sans MS Bold"/>
              </a:rPr>
              <a:t>Service Building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n-US" sz="1000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 Bold"/>
                <a:ea typeface="ＭＳ Ｐゴシック" charset="-128"/>
                <a:cs typeface="Comic Sans MS Bold"/>
              </a:rPr>
              <a:t>(Power Supplies, LCW equipment)</a:t>
            </a:r>
          </a:p>
        </p:txBody>
      </p:sp>
      <p:sp>
        <p:nvSpPr>
          <p:cNvPr id="823315" name="Text Box 19"/>
          <p:cNvSpPr txBox="1">
            <a:spLocks noChangeArrowheads="1"/>
          </p:cNvSpPr>
          <p:nvPr/>
        </p:nvSpPr>
        <p:spPr bwMode="auto">
          <a:xfrm>
            <a:off x="5715000" y="1524000"/>
            <a:ext cx="9144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20000"/>
              </a:spcBef>
              <a:defRPr/>
            </a:pPr>
            <a:r>
              <a:rPr lang="en-US" sz="1000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Cryogenics Plant</a:t>
            </a:r>
          </a:p>
        </p:txBody>
      </p:sp>
      <p:sp>
        <p:nvSpPr>
          <p:cNvPr id="823316" name="Text Box 20"/>
          <p:cNvSpPr txBox="1">
            <a:spLocks noChangeArrowheads="1"/>
          </p:cNvSpPr>
          <p:nvPr/>
        </p:nvSpPr>
        <p:spPr bwMode="auto">
          <a:xfrm>
            <a:off x="8077200" y="1447800"/>
            <a:ext cx="10668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10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Counting House</a:t>
            </a:r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 flipH="1" flipV="1">
            <a:off x="3124200" y="4038600"/>
            <a:ext cx="304800" cy="4572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429" name="Rectangle 9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Photon beam and experimental area</a:t>
            </a:r>
          </a:p>
        </p:txBody>
      </p:sp>
      <p:sp>
        <p:nvSpPr>
          <p:cNvPr id="910430" name="Arc 94"/>
          <p:cNvSpPr>
            <a:spLocks/>
          </p:cNvSpPr>
          <p:nvPr/>
        </p:nvSpPr>
        <p:spPr bwMode="auto">
          <a:xfrm rot="5400000" flipH="1">
            <a:off x="3583782" y="1427956"/>
            <a:ext cx="896938" cy="822325"/>
          </a:xfrm>
          <a:custGeom>
            <a:avLst/>
            <a:gdLst>
              <a:gd name="G0" fmla="+- 2081 0 0"/>
              <a:gd name="G1" fmla="+- 21600 0 0"/>
              <a:gd name="G2" fmla="+- 21600 0 0"/>
              <a:gd name="T0" fmla="*/ 0 w 23681"/>
              <a:gd name="T1" fmla="*/ 100 h 23005"/>
              <a:gd name="T2" fmla="*/ 23635 w 23681"/>
              <a:gd name="T3" fmla="*/ 23005 h 23005"/>
              <a:gd name="T4" fmla="*/ 2081 w 23681"/>
              <a:gd name="T5" fmla="*/ 21600 h 23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681" h="23005" fill="none" extrusionOk="0">
                <a:moveTo>
                  <a:pt x="0" y="100"/>
                </a:moveTo>
                <a:cubicBezTo>
                  <a:pt x="691" y="33"/>
                  <a:pt x="1386" y="-1"/>
                  <a:pt x="2081" y="0"/>
                </a:cubicBezTo>
                <a:cubicBezTo>
                  <a:pt x="14010" y="0"/>
                  <a:pt x="23681" y="9670"/>
                  <a:pt x="23681" y="21600"/>
                </a:cubicBezTo>
                <a:cubicBezTo>
                  <a:pt x="23681" y="22068"/>
                  <a:pt x="23665" y="22537"/>
                  <a:pt x="23635" y="23005"/>
                </a:cubicBezTo>
              </a:path>
              <a:path w="23681" h="23005" stroke="0" extrusionOk="0">
                <a:moveTo>
                  <a:pt x="0" y="100"/>
                </a:moveTo>
                <a:cubicBezTo>
                  <a:pt x="691" y="33"/>
                  <a:pt x="1386" y="-1"/>
                  <a:pt x="2081" y="0"/>
                </a:cubicBezTo>
                <a:cubicBezTo>
                  <a:pt x="14010" y="0"/>
                  <a:pt x="23681" y="9670"/>
                  <a:pt x="23681" y="21600"/>
                </a:cubicBezTo>
                <a:cubicBezTo>
                  <a:pt x="23681" y="22068"/>
                  <a:pt x="23665" y="22537"/>
                  <a:pt x="23635" y="23005"/>
                </a:cubicBezTo>
                <a:lnTo>
                  <a:pt x="2081" y="21600"/>
                </a:lnTo>
                <a:close/>
              </a:path>
            </a:pathLst>
          </a:custGeom>
          <a:noFill/>
          <a:ln w="28575">
            <a:solidFill>
              <a:srgbClr val="FF751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10431" name="Line 95"/>
          <p:cNvSpPr>
            <a:spLocks noChangeShapeType="1"/>
          </p:cNvSpPr>
          <p:nvPr/>
        </p:nvSpPr>
        <p:spPr bwMode="auto">
          <a:xfrm flipH="1" flipV="1">
            <a:off x="3363913" y="1387475"/>
            <a:ext cx="265112" cy="3175"/>
          </a:xfrm>
          <a:prstGeom prst="line">
            <a:avLst/>
          </a:prstGeom>
          <a:noFill/>
          <a:ln w="28575">
            <a:solidFill>
              <a:srgbClr val="FF7517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910432" name="Rectangle 96"/>
          <p:cNvSpPr>
            <a:spLocks noChangeArrowheads="1"/>
          </p:cNvSpPr>
          <p:nvPr/>
        </p:nvSpPr>
        <p:spPr bwMode="auto">
          <a:xfrm>
            <a:off x="4476750" y="1320800"/>
            <a:ext cx="238125" cy="130175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10433" name="Rectangle 97"/>
          <p:cNvSpPr>
            <a:spLocks noChangeArrowheads="1"/>
          </p:cNvSpPr>
          <p:nvPr/>
        </p:nvSpPr>
        <p:spPr bwMode="auto">
          <a:xfrm>
            <a:off x="5341938" y="1311275"/>
            <a:ext cx="327025" cy="18891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10434" name="Line 98"/>
          <p:cNvSpPr>
            <a:spLocks noChangeShapeType="1"/>
          </p:cNvSpPr>
          <p:nvPr/>
        </p:nvSpPr>
        <p:spPr bwMode="auto">
          <a:xfrm flipV="1">
            <a:off x="2976563" y="1379538"/>
            <a:ext cx="1549400" cy="9525"/>
          </a:xfrm>
          <a:prstGeom prst="line">
            <a:avLst/>
          </a:prstGeom>
          <a:noFill/>
          <a:ln w="28575">
            <a:solidFill>
              <a:srgbClr val="FF7517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910435" name="Line 99"/>
          <p:cNvSpPr>
            <a:spLocks noChangeShapeType="1"/>
          </p:cNvSpPr>
          <p:nvPr/>
        </p:nvSpPr>
        <p:spPr bwMode="auto">
          <a:xfrm>
            <a:off x="4506913" y="1379538"/>
            <a:ext cx="250825" cy="63500"/>
          </a:xfrm>
          <a:prstGeom prst="line">
            <a:avLst/>
          </a:prstGeom>
          <a:noFill/>
          <a:ln w="28575">
            <a:solidFill>
              <a:srgbClr val="FF7517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910436" name="Rectangle 100"/>
          <p:cNvSpPr>
            <a:spLocks noChangeArrowheads="1"/>
          </p:cNvSpPr>
          <p:nvPr/>
        </p:nvSpPr>
        <p:spPr bwMode="auto">
          <a:xfrm rot="-20136817">
            <a:off x="4738688" y="1422400"/>
            <a:ext cx="88900" cy="107950"/>
          </a:xfrm>
          <a:prstGeom prst="rect">
            <a:avLst/>
          </a:prstGeom>
          <a:solidFill>
            <a:schemeClr val="tx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10437" name="Line 101"/>
          <p:cNvSpPr>
            <a:spLocks noChangeShapeType="1"/>
          </p:cNvSpPr>
          <p:nvPr/>
        </p:nvSpPr>
        <p:spPr bwMode="auto">
          <a:xfrm>
            <a:off x="4537075" y="1381125"/>
            <a:ext cx="1203325" cy="30163"/>
          </a:xfrm>
          <a:prstGeom prst="line">
            <a:avLst/>
          </a:prstGeom>
          <a:noFill/>
          <a:ln w="28575">
            <a:solidFill>
              <a:srgbClr val="CC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910438" name="Rectangle 102"/>
          <p:cNvSpPr>
            <a:spLocks noChangeArrowheads="1"/>
          </p:cNvSpPr>
          <p:nvPr/>
        </p:nvSpPr>
        <p:spPr bwMode="auto">
          <a:xfrm>
            <a:off x="5689600" y="1370013"/>
            <a:ext cx="49213" cy="88900"/>
          </a:xfrm>
          <a:prstGeom prst="rect">
            <a:avLst/>
          </a:prstGeom>
          <a:solidFill>
            <a:schemeClr val="tx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443" name="Text Box 103"/>
          <p:cNvSpPr txBox="1">
            <a:spLocks noChangeArrowheads="1"/>
          </p:cNvSpPr>
          <p:nvPr/>
        </p:nvSpPr>
        <p:spPr bwMode="auto">
          <a:xfrm>
            <a:off x="3589338" y="1920875"/>
            <a:ext cx="919162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>
                <a:solidFill>
                  <a:schemeClr val="tx1"/>
                </a:solidFill>
              </a:rPr>
              <a:t>East arc</a:t>
            </a:r>
          </a:p>
        </p:txBody>
      </p:sp>
      <p:sp>
        <p:nvSpPr>
          <p:cNvPr id="18444" name="Text Box 104"/>
          <p:cNvSpPr txBox="1">
            <a:spLocks noChangeArrowheads="1"/>
          </p:cNvSpPr>
          <p:nvPr/>
        </p:nvSpPr>
        <p:spPr bwMode="auto">
          <a:xfrm>
            <a:off x="2584450" y="1060450"/>
            <a:ext cx="11557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>
                <a:solidFill>
                  <a:schemeClr val="tx1"/>
                </a:solidFill>
              </a:rPr>
              <a:t>North linac</a:t>
            </a:r>
          </a:p>
        </p:txBody>
      </p:sp>
      <p:sp>
        <p:nvSpPr>
          <p:cNvPr id="18445" name="Text Box 105"/>
          <p:cNvSpPr txBox="1">
            <a:spLocks noChangeArrowheads="1"/>
          </p:cNvSpPr>
          <p:nvPr/>
        </p:nvSpPr>
        <p:spPr bwMode="auto">
          <a:xfrm>
            <a:off x="4125913" y="792163"/>
            <a:ext cx="857250" cy="5175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>
                <a:solidFill>
                  <a:schemeClr val="tx1"/>
                </a:solidFill>
              </a:rPr>
              <a:t>Tagger </a:t>
            </a:r>
          </a:p>
          <a:p>
            <a:pPr algn="ctr" eaLnBrk="0" hangingPunct="0"/>
            <a:r>
              <a:rPr lang="en-US" sz="1400">
                <a:solidFill>
                  <a:schemeClr val="tx1"/>
                </a:solidFill>
              </a:rPr>
              <a:t>area</a:t>
            </a:r>
          </a:p>
        </p:txBody>
      </p:sp>
      <p:sp>
        <p:nvSpPr>
          <p:cNvPr id="18446" name="Text Box 106"/>
          <p:cNvSpPr txBox="1">
            <a:spLocks noChangeArrowheads="1"/>
          </p:cNvSpPr>
          <p:nvPr/>
        </p:nvSpPr>
        <p:spPr bwMode="auto">
          <a:xfrm>
            <a:off x="5183188" y="900113"/>
            <a:ext cx="7239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>
                <a:solidFill>
                  <a:schemeClr val="tx1"/>
                </a:solidFill>
              </a:rPr>
              <a:t>Hall D</a:t>
            </a:r>
          </a:p>
        </p:txBody>
      </p:sp>
      <p:sp>
        <p:nvSpPr>
          <p:cNvPr id="18447" name="Text Box 107"/>
          <p:cNvSpPr txBox="1">
            <a:spLocks noChangeArrowheads="1"/>
          </p:cNvSpPr>
          <p:nvPr/>
        </p:nvSpPr>
        <p:spPr bwMode="auto">
          <a:xfrm>
            <a:off x="4500563" y="1576388"/>
            <a:ext cx="1141412" cy="5175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>
                <a:solidFill>
                  <a:schemeClr val="tx1"/>
                </a:solidFill>
              </a:rPr>
              <a:t>Electron</a:t>
            </a:r>
          </a:p>
          <a:p>
            <a:pPr algn="ctr" eaLnBrk="0" hangingPunct="0"/>
            <a:r>
              <a:rPr lang="en-US" sz="1400">
                <a:solidFill>
                  <a:schemeClr val="tx1"/>
                </a:solidFill>
              </a:rPr>
              <a:t>Beam dump</a:t>
            </a:r>
          </a:p>
        </p:txBody>
      </p:sp>
      <p:sp>
        <p:nvSpPr>
          <p:cNvPr id="910444" name="Rectangle 108"/>
          <p:cNvSpPr>
            <a:spLocks noChangeArrowheads="1"/>
          </p:cNvSpPr>
          <p:nvPr/>
        </p:nvSpPr>
        <p:spPr bwMode="auto">
          <a:xfrm>
            <a:off x="2665413" y="635000"/>
            <a:ext cx="3529012" cy="161131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0" name="Slide Number Placeholder 10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588C6811-5339-47A2-9766-F226DEDFDEA9}" type="slidenum">
              <a:rPr lang="en-US"/>
              <a:pPr>
                <a:defRPr/>
              </a:pPr>
              <a:t>6</a:t>
            </a:fld>
            <a:endParaRPr lang="en-US"/>
          </a:p>
        </p:txBody>
      </p:sp>
      <p:grpSp>
        <p:nvGrpSpPr>
          <p:cNvPr id="18450" name="Group 122"/>
          <p:cNvGrpSpPr>
            <a:grpSpLocks/>
          </p:cNvGrpSpPr>
          <p:nvPr/>
        </p:nvGrpSpPr>
        <p:grpSpPr bwMode="auto">
          <a:xfrm>
            <a:off x="0" y="2338388"/>
            <a:ext cx="9148763" cy="4125912"/>
            <a:chOff x="0" y="2338388"/>
            <a:chExt cx="9148763" cy="4126469"/>
          </a:xfrm>
        </p:grpSpPr>
        <p:grpSp>
          <p:nvGrpSpPr>
            <p:cNvPr id="18451" name="Group 120"/>
            <p:cNvGrpSpPr>
              <a:grpSpLocks/>
            </p:cNvGrpSpPr>
            <p:nvPr/>
          </p:nvGrpSpPr>
          <p:grpSpPr bwMode="auto">
            <a:xfrm>
              <a:off x="0" y="2338388"/>
              <a:ext cx="9148763" cy="4126469"/>
              <a:chOff x="0" y="2338388"/>
              <a:chExt cx="9148763" cy="4126469"/>
            </a:xfrm>
          </p:grpSpPr>
          <p:pic>
            <p:nvPicPr>
              <p:cNvPr id="18459" name="Picture 3" descr="Tagger Area &amp; Hall D rev2"/>
              <p:cNvPicPr>
                <a:picLocks noChangeAspect="1" noChangeArrowheads="1"/>
              </p:cNvPicPr>
              <p:nvPr/>
            </p:nvPicPr>
            <p:blipFill>
              <a:blip r:embed="rId2"/>
              <a:srcRect t="18130" b="19608"/>
              <a:stretch>
                <a:fillRect/>
              </a:stretch>
            </p:blipFill>
            <p:spPr bwMode="auto">
              <a:xfrm>
                <a:off x="0" y="2338388"/>
                <a:ext cx="9148763" cy="3276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460" name="Text Box 4"/>
              <p:cNvSpPr txBox="1">
                <a:spLocks noChangeArrowheads="1"/>
              </p:cNvSpPr>
              <p:nvPr/>
            </p:nvSpPr>
            <p:spPr bwMode="auto">
              <a:xfrm>
                <a:off x="1676400" y="3195638"/>
                <a:ext cx="1076325" cy="336550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>
                    <a:solidFill>
                      <a:schemeClr val="tx1"/>
                    </a:solidFill>
                  </a:rPr>
                  <a:t>Top View</a:t>
                </a:r>
              </a:p>
            </p:txBody>
          </p:sp>
          <p:sp>
            <p:nvSpPr>
              <p:cNvPr id="18461" name="Rectangle 5"/>
              <p:cNvSpPr>
                <a:spLocks noChangeArrowheads="1"/>
              </p:cNvSpPr>
              <p:nvPr/>
            </p:nvSpPr>
            <p:spPr bwMode="auto">
              <a:xfrm>
                <a:off x="5105400" y="3875088"/>
                <a:ext cx="18415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GB" sz="4400" b="0">
                  <a:solidFill>
                    <a:schemeClr val="tx2"/>
                  </a:solidFill>
                </a:endParaRPr>
              </a:p>
            </p:txBody>
          </p:sp>
          <p:grpSp>
            <p:nvGrpSpPr>
              <p:cNvPr id="18462" name="Group 113"/>
              <p:cNvGrpSpPr>
                <a:grpSpLocks/>
              </p:cNvGrpSpPr>
              <p:nvPr/>
            </p:nvGrpSpPr>
            <p:grpSpPr bwMode="auto">
              <a:xfrm>
                <a:off x="1090613" y="3465513"/>
                <a:ext cx="4641850" cy="422275"/>
                <a:chOff x="1090613" y="3465513"/>
                <a:chExt cx="4641850" cy="422275"/>
              </a:xfrm>
            </p:grpSpPr>
            <p:sp>
              <p:nvSpPr>
                <p:cNvPr id="910343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1092200" y="3567279"/>
                  <a:ext cx="7938" cy="27467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  <a:cs typeface="+mn-cs"/>
                  </a:endParaRPr>
                </a:p>
              </p:txBody>
            </p:sp>
            <p:sp>
              <p:nvSpPr>
                <p:cNvPr id="910344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5724525" y="3559340"/>
                  <a:ext cx="7938" cy="2746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  <a:cs typeface="+mn-cs"/>
                  </a:endParaRPr>
                </a:p>
              </p:txBody>
            </p:sp>
            <p:sp>
              <p:nvSpPr>
                <p:cNvPr id="910345" name="Line 9"/>
                <p:cNvSpPr>
                  <a:spLocks noChangeShapeType="1"/>
                </p:cNvSpPr>
                <p:nvPr/>
              </p:nvSpPr>
              <p:spPr bwMode="auto">
                <a:xfrm>
                  <a:off x="1090613" y="3695883"/>
                  <a:ext cx="4627562" cy="1111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  <a:cs typeface="+mn-cs"/>
                  </a:endParaRPr>
                </a:p>
              </p:txBody>
            </p:sp>
            <p:grpSp>
              <p:nvGrpSpPr>
                <p:cNvPr id="18527" name="Group 10"/>
                <p:cNvGrpSpPr>
                  <a:grpSpLocks/>
                </p:cNvGrpSpPr>
                <p:nvPr/>
              </p:nvGrpSpPr>
              <p:grpSpPr bwMode="auto">
                <a:xfrm>
                  <a:off x="4742378" y="3465513"/>
                  <a:ext cx="719462" cy="422275"/>
                  <a:chOff x="2178" y="3539"/>
                  <a:chExt cx="436" cy="266"/>
                </a:xfrm>
              </p:grpSpPr>
              <p:sp>
                <p:nvSpPr>
                  <p:cNvPr id="91034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2178" y="3539"/>
                    <a:ext cx="443" cy="266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Comic Sans MS" charset="0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grpSp>
                <p:nvGrpSpPr>
                  <p:cNvPr id="18529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2178" y="3612"/>
                    <a:ext cx="436" cy="145"/>
                    <a:chOff x="533" y="3321"/>
                    <a:chExt cx="2952" cy="580"/>
                  </a:xfrm>
                </p:grpSpPr>
                <p:sp>
                  <p:nvSpPr>
                    <p:cNvPr id="910349" name="Line 13"/>
                    <p:cNvSpPr>
                      <a:spLocks noChangeShapeType="1"/>
                    </p:cNvSpPr>
                    <p:nvPr/>
                  </p:nvSpPr>
                  <p:spPr bwMode="auto">
                    <a:xfrm rot="5400000" flipV="1">
                      <a:off x="1429" y="3614"/>
                      <a:ext cx="288" cy="28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10350" name="Line 1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16" y="3321"/>
                      <a:ext cx="586" cy="58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10351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1" y="3613"/>
                      <a:ext cx="899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10352" name="Line 16"/>
                    <p:cNvSpPr>
                      <a:spLocks noChangeShapeType="1"/>
                    </p:cNvSpPr>
                    <p:nvPr/>
                  </p:nvSpPr>
                  <p:spPr bwMode="auto">
                    <a:xfrm rot="5400000" flipV="1">
                      <a:off x="2302" y="3322"/>
                      <a:ext cx="288" cy="28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10353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89" y="3613"/>
                      <a:ext cx="899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910354" name="Rectangle 18"/>
              <p:cNvSpPr>
                <a:spLocks noChangeArrowheads="1"/>
              </p:cNvSpPr>
              <p:nvPr/>
            </p:nvSpPr>
            <p:spPr bwMode="auto">
              <a:xfrm>
                <a:off x="4448175" y="4180137"/>
                <a:ext cx="490538" cy="173060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8464" name="Text Box 19"/>
              <p:cNvSpPr txBox="1">
                <a:spLocks noChangeArrowheads="1"/>
              </p:cNvSpPr>
              <p:nvPr/>
            </p:nvSpPr>
            <p:spPr bwMode="auto">
              <a:xfrm>
                <a:off x="3409774" y="3675945"/>
                <a:ext cx="739775" cy="3667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chemeClr val="tx1"/>
                    </a:solidFill>
                  </a:rPr>
                  <a:t>75 m</a:t>
                </a:r>
              </a:p>
            </p:txBody>
          </p:sp>
          <p:sp>
            <p:nvSpPr>
              <p:cNvPr id="910356" name="Line 20"/>
              <p:cNvSpPr>
                <a:spLocks noChangeShapeType="1"/>
              </p:cNvSpPr>
              <p:nvPr/>
            </p:nvSpPr>
            <p:spPr bwMode="auto">
              <a:xfrm>
                <a:off x="1190625" y="4249996"/>
                <a:ext cx="7777163" cy="7938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+mn-cs"/>
                </a:endParaRPr>
              </a:p>
            </p:txBody>
          </p:sp>
          <p:sp>
            <p:nvSpPr>
              <p:cNvPr id="910357" name="Line 21"/>
              <p:cNvSpPr>
                <a:spLocks noChangeShapeType="1"/>
              </p:cNvSpPr>
              <p:nvPr/>
            </p:nvSpPr>
            <p:spPr bwMode="auto">
              <a:xfrm>
                <a:off x="1122363" y="4164259"/>
                <a:ext cx="0" cy="180999"/>
              </a:xfrm>
              <a:prstGeom prst="line">
                <a:avLst/>
              </a:prstGeom>
              <a:noFill/>
              <a:ln w="444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+mn-cs"/>
                </a:endParaRPr>
              </a:p>
            </p:txBody>
          </p:sp>
          <p:sp>
            <p:nvSpPr>
              <p:cNvPr id="18467" name="Text Box 22"/>
              <p:cNvSpPr txBox="1">
                <a:spLocks noChangeArrowheads="1"/>
              </p:cNvSpPr>
              <p:nvPr/>
            </p:nvSpPr>
            <p:spPr bwMode="auto">
              <a:xfrm>
                <a:off x="764648" y="5599641"/>
                <a:ext cx="2046288" cy="457200"/>
              </a:xfrm>
              <a:prstGeom prst="rect">
                <a:avLst/>
              </a:prstGeom>
              <a:solidFill>
                <a:srgbClr val="FFCC66"/>
              </a:solidFill>
              <a:ln w="44450">
                <a:solidFill>
                  <a:srgbClr val="FF8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/>
                  <a:t>Tagger Area</a:t>
                </a:r>
              </a:p>
            </p:txBody>
          </p:sp>
          <p:sp>
            <p:nvSpPr>
              <p:cNvPr id="13346" name="Text Box 24"/>
              <p:cNvSpPr txBox="1">
                <a:spLocks noChangeArrowheads="1"/>
              </p:cNvSpPr>
              <p:nvPr/>
            </p:nvSpPr>
            <p:spPr bwMode="auto">
              <a:xfrm>
                <a:off x="6556375" y="5634483"/>
                <a:ext cx="2101850" cy="83037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492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400" dirty="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  <a:cs typeface="ＭＳ Ｐゴシック" charset="-128"/>
                  </a:rPr>
                  <a:t>Experimental</a:t>
                </a:r>
              </a:p>
              <a:p>
                <a:pPr algn="ctr" eaLnBrk="0" hangingPunct="0">
                  <a:defRPr/>
                </a:pPr>
                <a:r>
                  <a:rPr lang="en-US" sz="2400" dirty="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  <a:cs typeface="ＭＳ Ｐゴシック" charset="-128"/>
                  </a:rPr>
                  <a:t>Hall D</a:t>
                </a:r>
              </a:p>
            </p:txBody>
          </p:sp>
          <p:sp>
            <p:nvSpPr>
              <p:cNvPr id="18469" name="Text Box 25"/>
              <p:cNvSpPr txBox="1">
                <a:spLocks noChangeArrowheads="1"/>
              </p:cNvSpPr>
              <p:nvPr/>
            </p:nvSpPr>
            <p:spPr bwMode="auto">
              <a:xfrm>
                <a:off x="1771650" y="4922838"/>
                <a:ext cx="2377774" cy="338554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>
                    <a:solidFill>
                      <a:srgbClr val="0000FF"/>
                    </a:solidFill>
                  </a:rPr>
                  <a:t>Electron beam / dump</a:t>
                </a:r>
              </a:p>
            </p:txBody>
          </p:sp>
          <p:sp>
            <p:nvSpPr>
              <p:cNvPr id="18470" name="Text Box 26"/>
              <p:cNvSpPr txBox="1">
                <a:spLocks noChangeArrowheads="1"/>
              </p:cNvSpPr>
              <p:nvPr/>
            </p:nvSpPr>
            <p:spPr bwMode="auto">
              <a:xfrm>
                <a:off x="3258961" y="2741435"/>
                <a:ext cx="2646363" cy="581025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/>
                  <a:t>Coherent Bremsstrahlung</a:t>
                </a:r>
              </a:p>
              <a:p>
                <a:pPr algn="ctr" eaLnBrk="0" hangingPunct="0"/>
                <a:r>
                  <a:rPr lang="en-US" sz="1600"/>
                  <a:t>photon beam</a:t>
                </a:r>
              </a:p>
            </p:txBody>
          </p:sp>
          <p:sp>
            <p:nvSpPr>
              <p:cNvPr id="910363" name="Line 27"/>
              <p:cNvSpPr>
                <a:spLocks noChangeShapeType="1"/>
              </p:cNvSpPr>
              <p:nvPr/>
            </p:nvSpPr>
            <p:spPr bwMode="auto">
              <a:xfrm>
                <a:off x="4641850" y="3217982"/>
                <a:ext cx="387350" cy="1070119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+mn-cs"/>
                </a:endParaRPr>
              </a:p>
            </p:txBody>
          </p:sp>
          <p:sp>
            <p:nvSpPr>
              <p:cNvPr id="18472" name="Text Box 28"/>
              <p:cNvSpPr txBox="1">
                <a:spLocks noChangeArrowheads="1"/>
              </p:cNvSpPr>
              <p:nvPr/>
            </p:nvSpPr>
            <p:spPr bwMode="auto">
              <a:xfrm>
                <a:off x="6570663" y="4559300"/>
                <a:ext cx="1710725" cy="58477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>
                    <a:solidFill>
                      <a:schemeClr val="tx1"/>
                    </a:solidFill>
                  </a:rPr>
                  <a:t>Solenoid-</a:t>
                </a:r>
              </a:p>
              <a:p>
                <a:pPr algn="ctr" eaLnBrk="0" hangingPunct="0"/>
                <a:r>
                  <a:rPr lang="en-US" sz="1600">
                    <a:solidFill>
                      <a:schemeClr val="tx1"/>
                    </a:solidFill>
                  </a:rPr>
                  <a:t>Based detector</a:t>
                </a:r>
              </a:p>
            </p:txBody>
          </p:sp>
          <p:grpSp>
            <p:nvGrpSpPr>
              <p:cNvPr id="18473" name="Group 116"/>
              <p:cNvGrpSpPr>
                <a:grpSpLocks/>
              </p:cNvGrpSpPr>
              <p:nvPr/>
            </p:nvGrpSpPr>
            <p:grpSpPr bwMode="auto">
              <a:xfrm>
                <a:off x="7070547" y="3902075"/>
                <a:ext cx="1044575" cy="701675"/>
                <a:chOff x="6802438" y="3902075"/>
                <a:chExt cx="1044575" cy="701675"/>
              </a:xfrm>
            </p:grpSpPr>
            <p:sp>
              <p:nvSpPr>
                <p:cNvPr id="910366" name="Rectangle 30"/>
                <p:cNvSpPr>
                  <a:spLocks noChangeArrowheads="1"/>
                </p:cNvSpPr>
                <p:nvPr/>
              </p:nvSpPr>
              <p:spPr bwMode="auto">
                <a:xfrm>
                  <a:off x="6802616" y="3902286"/>
                  <a:ext cx="746125" cy="18258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910367" name="Rectangle 31"/>
                <p:cNvSpPr>
                  <a:spLocks noChangeArrowheads="1"/>
                </p:cNvSpPr>
                <p:nvPr/>
              </p:nvSpPr>
              <p:spPr bwMode="auto">
                <a:xfrm>
                  <a:off x="6818491" y="4099163"/>
                  <a:ext cx="730250" cy="41281"/>
                </a:xfrm>
                <a:prstGeom prst="rect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910368" name="Rectangle 32"/>
                <p:cNvSpPr>
                  <a:spLocks noChangeArrowheads="1"/>
                </p:cNvSpPr>
                <p:nvPr/>
              </p:nvSpPr>
              <p:spPr bwMode="auto">
                <a:xfrm>
                  <a:off x="6818491" y="4154733"/>
                  <a:ext cx="357188" cy="69859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910371" name="Rectangle 35"/>
                <p:cNvSpPr>
                  <a:spLocks noChangeArrowheads="1"/>
                </p:cNvSpPr>
                <p:nvPr/>
              </p:nvSpPr>
              <p:spPr bwMode="auto">
                <a:xfrm>
                  <a:off x="7728129" y="4029303"/>
                  <a:ext cx="14287" cy="44773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910372" name="Rectangle 36"/>
                <p:cNvSpPr>
                  <a:spLocks noChangeArrowheads="1"/>
                </p:cNvSpPr>
                <p:nvPr/>
              </p:nvSpPr>
              <p:spPr bwMode="auto">
                <a:xfrm>
                  <a:off x="7758291" y="4029303"/>
                  <a:ext cx="88900" cy="447736"/>
                </a:xfrm>
                <a:prstGeom prst="rect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910373" name="Rectangle 37"/>
                <p:cNvSpPr>
                  <a:spLocks noChangeArrowheads="1"/>
                </p:cNvSpPr>
                <p:nvPr/>
              </p:nvSpPr>
              <p:spPr bwMode="auto">
                <a:xfrm>
                  <a:off x="6818491" y="4267460"/>
                  <a:ext cx="357188" cy="69859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910374" name="Rectangle 38"/>
                <p:cNvSpPr>
                  <a:spLocks noChangeArrowheads="1"/>
                </p:cNvSpPr>
                <p:nvPr/>
              </p:nvSpPr>
              <p:spPr bwMode="auto">
                <a:xfrm>
                  <a:off x="6818491" y="4365899"/>
                  <a:ext cx="730250" cy="41281"/>
                </a:xfrm>
                <a:prstGeom prst="rect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grpSp>
              <p:nvGrpSpPr>
                <p:cNvPr id="18510" name="Group 114"/>
                <p:cNvGrpSpPr>
                  <a:grpSpLocks/>
                </p:cNvGrpSpPr>
                <p:nvPr/>
              </p:nvGrpSpPr>
              <p:grpSpPr bwMode="auto">
                <a:xfrm>
                  <a:off x="7191236" y="4154386"/>
                  <a:ext cx="327267" cy="182728"/>
                  <a:chOff x="7191236" y="4154386"/>
                  <a:chExt cx="327267" cy="182728"/>
                </a:xfrm>
              </p:grpSpPr>
              <p:sp>
                <p:nvSpPr>
                  <p:cNvPr id="910376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7296329" y="4154733"/>
                    <a:ext cx="14287" cy="84149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Comic Sans MS" charset="0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910377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7191554" y="4154733"/>
                    <a:ext cx="14287" cy="84149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Comic Sans MS" charset="0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910378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7413804" y="4154733"/>
                    <a:ext cx="15875" cy="84149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Comic Sans MS" charset="0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910379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7504291" y="4154733"/>
                    <a:ext cx="14288" cy="84149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Comic Sans MS" charset="0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910380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7296329" y="4253172"/>
                    <a:ext cx="14287" cy="84149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Comic Sans MS" charset="0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910381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7191554" y="4253172"/>
                    <a:ext cx="14287" cy="84149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Comic Sans MS" charset="0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910382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7413804" y="4253172"/>
                    <a:ext cx="15875" cy="84149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Comic Sans MS" charset="0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910383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7504291" y="4253172"/>
                    <a:ext cx="14288" cy="84149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Comic Sans MS" charset="0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</p:grpSp>
            <p:sp>
              <p:nvSpPr>
                <p:cNvPr id="910384" name="Rectangle 48"/>
                <p:cNvSpPr>
                  <a:spLocks noChangeArrowheads="1"/>
                </p:cNvSpPr>
                <p:nvPr/>
              </p:nvSpPr>
              <p:spPr bwMode="auto">
                <a:xfrm>
                  <a:off x="6802616" y="4421469"/>
                  <a:ext cx="746125" cy="18258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grpSp>
              <p:nvGrpSpPr>
                <p:cNvPr id="18512" name="Group 115"/>
                <p:cNvGrpSpPr>
                  <a:grpSpLocks/>
                </p:cNvGrpSpPr>
                <p:nvPr/>
              </p:nvGrpSpPr>
              <p:grpSpPr bwMode="auto">
                <a:xfrm>
                  <a:off x="6832579" y="4238587"/>
                  <a:ext cx="88887" cy="14326"/>
                  <a:chOff x="6832579" y="4238587"/>
                  <a:chExt cx="88887" cy="14326"/>
                </a:xfrm>
              </p:grpSpPr>
              <p:sp>
                <p:nvSpPr>
                  <p:cNvPr id="910386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6832779" y="4238882"/>
                    <a:ext cx="8890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10387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6847066" y="4238882"/>
                    <a:ext cx="60325" cy="14290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Comic Sans MS" charset="0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910388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6832779" y="4253172"/>
                    <a:ext cx="8890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8474" name="Text Box 54"/>
              <p:cNvSpPr txBox="1">
                <a:spLocks noChangeArrowheads="1"/>
              </p:cNvSpPr>
              <p:nvPr/>
            </p:nvSpPr>
            <p:spPr bwMode="auto">
              <a:xfrm>
                <a:off x="5098521" y="4785432"/>
                <a:ext cx="1154113" cy="336550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/>
                  <a:t>Collimator</a:t>
                </a:r>
              </a:p>
            </p:txBody>
          </p:sp>
          <p:sp>
            <p:nvSpPr>
              <p:cNvPr id="910391" name="Line 55"/>
              <p:cNvSpPr>
                <a:spLocks noChangeShapeType="1"/>
              </p:cNvSpPr>
              <p:nvPr/>
            </p:nvSpPr>
            <p:spPr bwMode="auto">
              <a:xfrm flipV="1">
                <a:off x="5649913" y="4297627"/>
                <a:ext cx="169862" cy="58586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+mn-cs"/>
                </a:endParaRPr>
              </a:p>
            </p:txBody>
          </p:sp>
          <p:sp>
            <p:nvSpPr>
              <p:cNvPr id="18476" name="Text Box 56"/>
              <p:cNvSpPr txBox="1">
                <a:spLocks noChangeArrowheads="1"/>
              </p:cNvSpPr>
              <p:nvPr/>
            </p:nvSpPr>
            <p:spPr bwMode="auto">
              <a:xfrm>
                <a:off x="7872413" y="3051175"/>
                <a:ext cx="1276350" cy="581025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/>
                  <a:t>Photon</a:t>
                </a:r>
              </a:p>
              <a:p>
                <a:pPr algn="ctr" eaLnBrk="0" hangingPunct="0"/>
                <a:r>
                  <a:rPr lang="en-US" sz="1600"/>
                  <a:t>Beam dump</a:t>
                </a:r>
              </a:p>
            </p:txBody>
          </p:sp>
          <p:sp>
            <p:nvSpPr>
              <p:cNvPr id="910393" name="Line 57"/>
              <p:cNvSpPr>
                <a:spLocks noChangeShapeType="1"/>
              </p:cNvSpPr>
              <p:nvPr/>
            </p:nvSpPr>
            <p:spPr bwMode="auto">
              <a:xfrm>
                <a:off x="8761413" y="3629199"/>
                <a:ext cx="109537" cy="5572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+mn-cs"/>
                </a:endParaRPr>
              </a:p>
            </p:txBody>
          </p:sp>
          <p:sp>
            <p:nvSpPr>
              <p:cNvPr id="910394" name="Line 58"/>
              <p:cNvSpPr>
                <a:spLocks noChangeShapeType="1"/>
              </p:cNvSpPr>
              <p:nvPr/>
            </p:nvSpPr>
            <p:spPr bwMode="auto">
              <a:xfrm flipV="1">
                <a:off x="2771775" y="4624697"/>
                <a:ext cx="346075" cy="282613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+mn-cs"/>
                </a:endParaRPr>
              </a:p>
            </p:txBody>
          </p:sp>
          <p:sp>
            <p:nvSpPr>
              <p:cNvPr id="910396" name="Line 60"/>
              <p:cNvSpPr>
                <a:spLocks noChangeShapeType="1"/>
              </p:cNvSpPr>
              <p:nvPr/>
            </p:nvSpPr>
            <p:spPr bwMode="auto">
              <a:xfrm>
                <a:off x="1111250" y="4259522"/>
                <a:ext cx="1389063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+mn-cs"/>
                </a:endParaRPr>
              </a:p>
            </p:txBody>
          </p:sp>
          <p:grpSp>
            <p:nvGrpSpPr>
              <p:cNvPr id="18480" name="Group 62"/>
              <p:cNvGrpSpPr>
                <a:grpSpLocks noChangeAspect="1"/>
              </p:cNvGrpSpPr>
              <p:nvPr/>
            </p:nvGrpSpPr>
            <p:grpSpPr bwMode="auto">
              <a:xfrm rot="-373152">
                <a:off x="1456190" y="4154558"/>
                <a:ext cx="403860" cy="314017"/>
                <a:chOff x="1069" y="3420"/>
                <a:chExt cx="413" cy="305"/>
              </a:xfrm>
            </p:grpSpPr>
            <p:grpSp>
              <p:nvGrpSpPr>
                <p:cNvPr id="18497" name="Group 63"/>
                <p:cNvGrpSpPr>
                  <a:grpSpLocks/>
                </p:cNvGrpSpPr>
                <p:nvPr/>
              </p:nvGrpSpPr>
              <p:grpSpPr bwMode="auto">
                <a:xfrm rot="-8035576">
                  <a:off x="1157" y="3465"/>
                  <a:ext cx="305" cy="215"/>
                  <a:chOff x="500" y="3248"/>
                  <a:chExt cx="636" cy="648"/>
                </a:xfrm>
              </p:grpSpPr>
              <p:sp>
                <p:nvSpPr>
                  <p:cNvPr id="910400" name="Arc 64"/>
                  <p:cNvSpPr>
                    <a:spLocks/>
                  </p:cNvSpPr>
                  <p:nvPr/>
                </p:nvSpPr>
                <p:spPr bwMode="auto">
                  <a:xfrm flipV="1">
                    <a:off x="708" y="3263"/>
                    <a:ext cx="582" cy="5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580"/>
                      <a:gd name="T1" fmla="*/ 0 h 21600"/>
                      <a:gd name="T2" fmla="*/ 21580 w 21580"/>
                      <a:gd name="T3" fmla="*/ 20666 h 21600"/>
                      <a:gd name="T4" fmla="*/ 0 w 2158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580" h="21600" fill="none" extrusionOk="0">
                        <a:moveTo>
                          <a:pt x="-1" y="0"/>
                        </a:moveTo>
                        <a:cubicBezTo>
                          <a:pt x="11566" y="0"/>
                          <a:pt x="21079" y="9110"/>
                          <a:pt x="21579" y="20666"/>
                        </a:cubicBezTo>
                      </a:path>
                      <a:path w="21580" h="21600" stroke="0" extrusionOk="0">
                        <a:moveTo>
                          <a:pt x="-1" y="0"/>
                        </a:moveTo>
                        <a:cubicBezTo>
                          <a:pt x="11566" y="0"/>
                          <a:pt x="21079" y="9110"/>
                          <a:pt x="21579" y="2066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CC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Comic Sans MS" charset="0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910401" name="Line 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14" y="3227"/>
                    <a:ext cx="547" cy="509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10402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623" y="3685"/>
                    <a:ext cx="64" cy="7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10403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1209" y="3248"/>
                    <a:ext cx="96" cy="93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910404" name="Rectangle 68"/>
                <p:cNvSpPr>
                  <a:spLocks noChangeArrowheads="1"/>
                </p:cNvSpPr>
                <p:nvPr/>
              </p:nvSpPr>
              <p:spPr bwMode="auto">
                <a:xfrm rot="975612">
                  <a:off x="1068" y="3576"/>
                  <a:ext cx="414" cy="11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omic Sans MS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sp>
            <p:nvSpPr>
              <p:cNvPr id="910412" name="Line 76"/>
              <p:cNvSpPr>
                <a:spLocks noChangeShapeType="1"/>
              </p:cNvSpPr>
              <p:nvPr/>
            </p:nvSpPr>
            <p:spPr bwMode="auto">
              <a:xfrm>
                <a:off x="1471613" y="4305566"/>
                <a:ext cx="877887" cy="157184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+mn-cs"/>
                </a:endParaRPr>
              </a:p>
            </p:txBody>
          </p:sp>
          <p:sp>
            <p:nvSpPr>
              <p:cNvPr id="18482" name="Rectangle 77"/>
              <p:cNvSpPr>
                <a:spLocks noChangeArrowheads="1"/>
              </p:cNvSpPr>
              <p:nvPr/>
            </p:nvSpPr>
            <p:spPr bwMode="auto">
              <a:xfrm>
                <a:off x="7115703" y="2497667"/>
                <a:ext cx="1308629" cy="584776"/>
              </a:xfrm>
              <a:prstGeom prst="rect">
                <a:avLst/>
              </a:prstGeom>
              <a:noFill/>
              <a:ln w="158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600">
                    <a:solidFill>
                      <a:schemeClr val="tx1"/>
                    </a:solidFill>
                  </a:rPr>
                  <a:t>Counting </a:t>
                </a:r>
              </a:p>
              <a:p>
                <a:pPr algn="ctr" eaLnBrk="0" hangingPunct="0"/>
                <a:r>
                  <a:rPr lang="en-US" sz="1600">
                    <a:solidFill>
                      <a:schemeClr val="tx1"/>
                    </a:solidFill>
                  </a:rPr>
                  <a:t>House</a:t>
                </a:r>
              </a:p>
            </p:txBody>
          </p:sp>
          <p:sp>
            <p:nvSpPr>
              <p:cNvPr id="910415" name="Line 79"/>
              <p:cNvSpPr>
                <a:spLocks noChangeShapeType="1"/>
              </p:cNvSpPr>
              <p:nvPr/>
            </p:nvSpPr>
            <p:spPr bwMode="auto">
              <a:xfrm>
                <a:off x="6958013" y="2405072"/>
                <a:ext cx="1304925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+mn-cs"/>
                </a:endParaRPr>
              </a:p>
            </p:txBody>
          </p:sp>
          <p:sp>
            <p:nvSpPr>
              <p:cNvPr id="910416" name="Line 80"/>
              <p:cNvSpPr>
                <a:spLocks noChangeShapeType="1"/>
              </p:cNvSpPr>
              <p:nvPr/>
            </p:nvSpPr>
            <p:spPr bwMode="auto">
              <a:xfrm>
                <a:off x="8272463" y="2395546"/>
                <a:ext cx="0" cy="68589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+mn-cs"/>
                </a:endParaRPr>
              </a:p>
            </p:txBody>
          </p:sp>
          <p:sp>
            <p:nvSpPr>
              <p:cNvPr id="910417" name="AutoShape 81"/>
              <p:cNvSpPr>
                <a:spLocks noChangeAspect="1" noChangeArrowheads="1" noTextEdit="1"/>
              </p:cNvSpPr>
              <p:nvPr/>
            </p:nvSpPr>
            <p:spPr bwMode="auto">
              <a:xfrm>
                <a:off x="8164513" y="4415118"/>
                <a:ext cx="374650" cy="4556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+mn-cs"/>
                </a:endParaRPr>
              </a:p>
            </p:txBody>
          </p:sp>
          <p:sp>
            <p:nvSpPr>
              <p:cNvPr id="910418" name="Freeform 82"/>
              <p:cNvSpPr>
                <a:spLocks/>
              </p:cNvSpPr>
              <p:nvPr/>
            </p:nvSpPr>
            <p:spPr bwMode="auto">
              <a:xfrm>
                <a:off x="8164513" y="4470688"/>
                <a:ext cx="374650" cy="400104"/>
              </a:xfrm>
              <a:custGeom>
                <a:avLst/>
                <a:gdLst/>
                <a:ahLst/>
                <a:cxnLst>
                  <a:cxn ang="0">
                    <a:pos x="1538" y="855"/>
                  </a:cxn>
                  <a:cxn ang="0">
                    <a:pos x="1530" y="750"/>
                  </a:cxn>
                  <a:cxn ang="0">
                    <a:pos x="1506" y="649"/>
                  </a:cxn>
                  <a:cxn ang="0">
                    <a:pos x="1469" y="553"/>
                  </a:cxn>
                  <a:cxn ang="0">
                    <a:pos x="1417" y="464"/>
                  </a:cxn>
                  <a:cxn ang="0">
                    <a:pos x="1354" y="381"/>
                  </a:cxn>
                  <a:cxn ang="0">
                    <a:pos x="1277" y="308"/>
                  </a:cxn>
                  <a:cxn ang="0">
                    <a:pos x="1191" y="248"/>
                  </a:cxn>
                  <a:cxn ang="0">
                    <a:pos x="1098" y="201"/>
                  </a:cxn>
                  <a:cxn ang="0">
                    <a:pos x="998" y="168"/>
                  </a:cxn>
                  <a:cxn ang="0">
                    <a:pos x="895" y="150"/>
                  </a:cxn>
                  <a:cxn ang="0">
                    <a:pos x="824" y="147"/>
                  </a:cxn>
                  <a:cxn ang="0">
                    <a:pos x="824" y="147"/>
                  </a:cxn>
                  <a:cxn ang="0">
                    <a:pos x="752" y="151"/>
                  </a:cxn>
                  <a:cxn ang="0">
                    <a:pos x="649" y="168"/>
                  </a:cxn>
                  <a:cxn ang="0">
                    <a:pos x="553" y="200"/>
                  </a:cxn>
                  <a:cxn ang="0">
                    <a:pos x="464" y="245"/>
                  </a:cxn>
                  <a:cxn ang="0">
                    <a:pos x="382" y="300"/>
                  </a:cxn>
                  <a:cxn ang="0">
                    <a:pos x="310" y="367"/>
                  </a:cxn>
                  <a:cxn ang="0">
                    <a:pos x="246" y="443"/>
                  </a:cxn>
                  <a:cxn ang="0">
                    <a:pos x="194" y="528"/>
                  </a:cxn>
                  <a:cxn ang="0">
                    <a:pos x="153" y="619"/>
                  </a:cxn>
                  <a:cxn ang="0">
                    <a:pos x="125" y="717"/>
                  </a:cxn>
                  <a:cxn ang="0">
                    <a:pos x="112" y="819"/>
                  </a:cxn>
                  <a:cxn ang="0">
                    <a:pos x="111" y="885"/>
                  </a:cxn>
                  <a:cxn ang="0">
                    <a:pos x="121" y="985"/>
                  </a:cxn>
                  <a:cxn ang="0">
                    <a:pos x="146" y="1082"/>
                  </a:cxn>
                  <a:cxn ang="0">
                    <a:pos x="183" y="1175"/>
                  </a:cxn>
                  <a:cxn ang="0">
                    <a:pos x="234" y="1261"/>
                  </a:cxn>
                  <a:cxn ang="0">
                    <a:pos x="296" y="1340"/>
                  </a:cxn>
                  <a:cxn ang="0">
                    <a:pos x="368" y="1409"/>
                  </a:cxn>
                  <a:cxn ang="0">
                    <a:pos x="447" y="1467"/>
                  </a:cxn>
                  <a:cxn ang="0">
                    <a:pos x="533" y="1512"/>
                  </a:cxn>
                  <a:cxn ang="0">
                    <a:pos x="623" y="1546"/>
                  </a:cxn>
                  <a:cxn ang="0">
                    <a:pos x="718" y="1566"/>
                  </a:cxn>
                  <a:cxn ang="0">
                    <a:pos x="806" y="1761"/>
                  </a:cxn>
                  <a:cxn ang="0">
                    <a:pos x="897" y="1570"/>
                  </a:cxn>
                  <a:cxn ang="0">
                    <a:pos x="999" y="1552"/>
                  </a:cxn>
                  <a:cxn ang="0">
                    <a:pos x="1099" y="1519"/>
                  </a:cxn>
                  <a:cxn ang="0">
                    <a:pos x="1191" y="1473"/>
                  </a:cxn>
                  <a:cxn ang="0">
                    <a:pos x="1277" y="1412"/>
                  </a:cxn>
                  <a:cxn ang="0">
                    <a:pos x="1353" y="1340"/>
                  </a:cxn>
                  <a:cxn ang="0">
                    <a:pos x="1415" y="1261"/>
                  </a:cxn>
                  <a:cxn ang="0">
                    <a:pos x="1466" y="1175"/>
                  </a:cxn>
                  <a:cxn ang="0">
                    <a:pos x="1503" y="1083"/>
                  </a:cxn>
                  <a:cxn ang="0">
                    <a:pos x="1528" y="986"/>
                  </a:cxn>
                  <a:cxn ang="0">
                    <a:pos x="1538" y="885"/>
                  </a:cxn>
                </a:cxnLst>
                <a:rect l="0" t="0" r="r" b="b"/>
                <a:pathLst>
                  <a:path w="1652" h="1761">
                    <a:moveTo>
                      <a:pt x="1538" y="885"/>
                    </a:moveTo>
                    <a:lnTo>
                      <a:pt x="1652" y="869"/>
                    </a:lnTo>
                    <a:lnTo>
                      <a:pt x="1538" y="855"/>
                    </a:lnTo>
                    <a:lnTo>
                      <a:pt x="1537" y="819"/>
                    </a:lnTo>
                    <a:lnTo>
                      <a:pt x="1534" y="785"/>
                    </a:lnTo>
                    <a:lnTo>
                      <a:pt x="1530" y="750"/>
                    </a:lnTo>
                    <a:lnTo>
                      <a:pt x="1524" y="716"/>
                    </a:lnTo>
                    <a:lnTo>
                      <a:pt x="1515" y="683"/>
                    </a:lnTo>
                    <a:lnTo>
                      <a:pt x="1506" y="649"/>
                    </a:lnTo>
                    <a:lnTo>
                      <a:pt x="1495" y="617"/>
                    </a:lnTo>
                    <a:lnTo>
                      <a:pt x="1483" y="585"/>
                    </a:lnTo>
                    <a:lnTo>
                      <a:pt x="1469" y="553"/>
                    </a:lnTo>
                    <a:lnTo>
                      <a:pt x="1453" y="523"/>
                    </a:lnTo>
                    <a:lnTo>
                      <a:pt x="1437" y="492"/>
                    </a:lnTo>
                    <a:lnTo>
                      <a:pt x="1417" y="464"/>
                    </a:lnTo>
                    <a:lnTo>
                      <a:pt x="1398" y="436"/>
                    </a:lnTo>
                    <a:lnTo>
                      <a:pt x="1376" y="408"/>
                    </a:lnTo>
                    <a:lnTo>
                      <a:pt x="1354" y="381"/>
                    </a:lnTo>
                    <a:lnTo>
                      <a:pt x="1329" y="356"/>
                    </a:lnTo>
                    <a:lnTo>
                      <a:pt x="1303" y="332"/>
                    </a:lnTo>
                    <a:lnTo>
                      <a:pt x="1277" y="308"/>
                    </a:lnTo>
                    <a:lnTo>
                      <a:pt x="1248" y="287"/>
                    </a:lnTo>
                    <a:lnTo>
                      <a:pt x="1220" y="267"/>
                    </a:lnTo>
                    <a:lnTo>
                      <a:pt x="1191" y="248"/>
                    </a:lnTo>
                    <a:lnTo>
                      <a:pt x="1160" y="230"/>
                    </a:lnTo>
                    <a:lnTo>
                      <a:pt x="1129" y="215"/>
                    </a:lnTo>
                    <a:lnTo>
                      <a:pt x="1098" y="201"/>
                    </a:lnTo>
                    <a:lnTo>
                      <a:pt x="1065" y="188"/>
                    </a:lnTo>
                    <a:lnTo>
                      <a:pt x="1032" y="177"/>
                    </a:lnTo>
                    <a:lnTo>
                      <a:pt x="998" y="168"/>
                    </a:lnTo>
                    <a:lnTo>
                      <a:pt x="964" y="161"/>
                    </a:lnTo>
                    <a:lnTo>
                      <a:pt x="930" y="155"/>
                    </a:lnTo>
                    <a:lnTo>
                      <a:pt x="895" y="150"/>
                    </a:lnTo>
                    <a:lnTo>
                      <a:pt x="860" y="148"/>
                    </a:lnTo>
                    <a:lnTo>
                      <a:pt x="824" y="147"/>
                    </a:lnTo>
                    <a:lnTo>
                      <a:pt x="824" y="147"/>
                    </a:lnTo>
                    <a:lnTo>
                      <a:pt x="824" y="147"/>
                    </a:lnTo>
                    <a:lnTo>
                      <a:pt x="824" y="147"/>
                    </a:lnTo>
                    <a:lnTo>
                      <a:pt x="824" y="147"/>
                    </a:lnTo>
                    <a:lnTo>
                      <a:pt x="806" y="0"/>
                    </a:lnTo>
                    <a:lnTo>
                      <a:pt x="786" y="148"/>
                    </a:lnTo>
                    <a:lnTo>
                      <a:pt x="752" y="151"/>
                    </a:lnTo>
                    <a:lnTo>
                      <a:pt x="717" y="155"/>
                    </a:lnTo>
                    <a:lnTo>
                      <a:pt x="683" y="161"/>
                    </a:lnTo>
                    <a:lnTo>
                      <a:pt x="649" y="168"/>
                    </a:lnTo>
                    <a:lnTo>
                      <a:pt x="617" y="177"/>
                    </a:lnTo>
                    <a:lnTo>
                      <a:pt x="585" y="188"/>
                    </a:lnTo>
                    <a:lnTo>
                      <a:pt x="553" y="200"/>
                    </a:lnTo>
                    <a:lnTo>
                      <a:pt x="523" y="213"/>
                    </a:lnTo>
                    <a:lnTo>
                      <a:pt x="494" y="228"/>
                    </a:lnTo>
                    <a:lnTo>
                      <a:pt x="464" y="245"/>
                    </a:lnTo>
                    <a:lnTo>
                      <a:pt x="436" y="262"/>
                    </a:lnTo>
                    <a:lnTo>
                      <a:pt x="409" y="281"/>
                    </a:lnTo>
                    <a:lnTo>
                      <a:pt x="382" y="300"/>
                    </a:lnTo>
                    <a:lnTo>
                      <a:pt x="357" y="322"/>
                    </a:lnTo>
                    <a:lnTo>
                      <a:pt x="333" y="344"/>
                    </a:lnTo>
                    <a:lnTo>
                      <a:pt x="310" y="367"/>
                    </a:lnTo>
                    <a:lnTo>
                      <a:pt x="287" y="391"/>
                    </a:lnTo>
                    <a:lnTo>
                      <a:pt x="266" y="417"/>
                    </a:lnTo>
                    <a:lnTo>
                      <a:pt x="246" y="443"/>
                    </a:lnTo>
                    <a:lnTo>
                      <a:pt x="228" y="470"/>
                    </a:lnTo>
                    <a:lnTo>
                      <a:pt x="210" y="499"/>
                    </a:lnTo>
                    <a:lnTo>
                      <a:pt x="194" y="528"/>
                    </a:lnTo>
                    <a:lnTo>
                      <a:pt x="179" y="557"/>
                    </a:lnTo>
                    <a:lnTo>
                      <a:pt x="165" y="588"/>
                    </a:lnTo>
                    <a:lnTo>
                      <a:pt x="153" y="619"/>
                    </a:lnTo>
                    <a:lnTo>
                      <a:pt x="143" y="651"/>
                    </a:lnTo>
                    <a:lnTo>
                      <a:pt x="134" y="684"/>
                    </a:lnTo>
                    <a:lnTo>
                      <a:pt x="125" y="717"/>
                    </a:lnTo>
                    <a:lnTo>
                      <a:pt x="119" y="750"/>
                    </a:lnTo>
                    <a:lnTo>
                      <a:pt x="115" y="785"/>
                    </a:lnTo>
                    <a:lnTo>
                      <a:pt x="112" y="819"/>
                    </a:lnTo>
                    <a:lnTo>
                      <a:pt x="111" y="855"/>
                    </a:lnTo>
                    <a:lnTo>
                      <a:pt x="0" y="869"/>
                    </a:lnTo>
                    <a:lnTo>
                      <a:pt x="111" y="885"/>
                    </a:lnTo>
                    <a:lnTo>
                      <a:pt x="113" y="918"/>
                    </a:lnTo>
                    <a:lnTo>
                      <a:pt x="116" y="953"/>
                    </a:lnTo>
                    <a:lnTo>
                      <a:pt x="121" y="985"/>
                    </a:lnTo>
                    <a:lnTo>
                      <a:pt x="128" y="1018"/>
                    </a:lnTo>
                    <a:lnTo>
                      <a:pt x="137" y="1051"/>
                    </a:lnTo>
                    <a:lnTo>
                      <a:pt x="146" y="1082"/>
                    </a:lnTo>
                    <a:lnTo>
                      <a:pt x="157" y="1114"/>
                    </a:lnTo>
                    <a:lnTo>
                      <a:pt x="170" y="1145"/>
                    </a:lnTo>
                    <a:lnTo>
                      <a:pt x="183" y="1175"/>
                    </a:lnTo>
                    <a:lnTo>
                      <a:pt x="199" y="1205"/>
                    </a:lnTo>
                    <a:lnTo>
                      <a:pt x="215" y="1233"/>
                    </a:lnTo>
                    <a:lnTo>
                      <a:pt x="234" y="1261"/>
                    </a:lnTo>
                    <a:lnTo>
                      <a:pt x="253" y="1289"/>
                    </a:lnTo>
                    <a:lnTo>
                      <a:pt x="274" y="1315"/>
                    </a:lnTo>
                    <a:lnTo>
                      <a:pt x="296" y="1340"/>
                    </a:lnTo>
                    <a:lnTo>
                      <a:pt x="320" y="1364"/>
                    </a:lnTo>
                    <a:lnTo>
                      <a:pt x="344" y="1388"/>
                    </a:lnTo>
                    <a:lnTo>
                      <a:pt x="368" y="1409"/>
                    </a:lnTo>
                    <a:lnTo>
                      <a:pt x="394" y="1429"/>
                    </a:lnTo>
                    <a:lnTo>
                      <a:pt x="421" y="1448"/>
                    </a:lnTo>
                    <a:lnTo>
                      <a:pt x="447" y="1467"/>
                    </a:lnTo>
                    <a:lnTo>
                      <a:pt x="475" y="1483"/>
                    </a:lnTo>
                    <a:lnTo>
                      <a:pt x="504" y="1498"/>
                    </a:lnTo>
                    <a:lnTo>
                      <a:pt x="533" y="1512"/>
                    </a:lnTo>
                    <a:lnTo>
                      <a:pt x="562" y="1524"/>
                    </a:lnTo>
                    <a:lnTo>
                      <a:pt x="593" y="1535"/>
                    </a:lnTo>
                    <a:lnTo>
                      <a:pt x="623" y="1546"/>
                    </a:lnTo>
                    <a:lnTo>
                      <a:pt x="655" y="1554"/>
                    </a:lnTo>
                    <a:lnTo>
                      <a:pt x="686" y="1561"/>
                    </a:lnTo>
                    <a:lnTo>
                      <a:pt x="718" y="1566"/>
                    </a:lnTo>
                    <a:lnTo>
                      <a:pt x="751" y="1570"/>
                    </a:lnTo>
                    <a:lnTo>
                      <a:pt x="783" y="1573"/>
                    </a:lnTo>
                    <a:lnTo>
                      <a:pt x="806" y="1761"/>
                    </a:lnTo>
                    <a:lnTo>
                      <a:pt x="827" y="1574"/>
                    </a:lnTo>
                    <a:lnTo>
                      <a:pt x="862" y="1573"/>
                    </a:lnTo>
                    <a:lnTo>
                      <a:pt x="897" y="1570"/>
                    </a:lnTo>
                    <a:lnTo>
                      <a:pt x="932" y="1566"/>
                    </a:lnTo>
                    <a:lnTo>
                      <a:pt x="966" y="1560"/>
                    </a:lnTo>
                    <a:lnTo>
                      <a:pt x="999" y="1552"/>
                    </a:lnTo>
                    <a:lnTo>
                      <a:pt x="1033" y="1542"/>
                    </a:lnTo>
                    <a:lnTo>
                      <a:pt x="1066" y="1531"/>
                    </a:lnTo>
                    <a:lnTo>
                      <a:pt x="1099" y="1519"/>
                    </a:lnTo>
                    <a:lnTo>
                      <a:pt x="1130" y="1505"/>
                    </a:lnTo>
                    <a:lnTo>
                      <a:pt x="1161" y="1490"/>
                    </a:lnTo>
                    <a:lnTo>
                      <a:pt x="1191" y="1473"/>
                    </a:lnTo>
                    <a:lnTo>
                      <a:pt x="1221" y="1453"/>
                    </a:lnTo>
                    <a:lnTo>
                      <a:pt x="1249" y="1433"/>
                    </a:lnTo>
                    <a:lnTo>
                      <a:pt x="1277" y="1412"/>
                    </a:lnTo>
                    <a:lnTo>
                      <a:pt x="1304" y="1389"/>
                    </a:lnTo>
                    <a:lnTo>
                      <a:pt x="1329" y="1364"/>
                    </a:lnTo>
                    <a:lnTo>
                      <a:pt x="1353" y="1340"/>
                    </a:lnTo>
                    <a:lnTo>
                      <a:pt x="1375" y="1315"/>
                    </a:lnTo>
                    <a:lnTo>
                      <a:pt x="1396" y="1289"/>
                    </a:lnTo>
                    <a:lnTo>
                      <a:pt x="1415" y="1261"/>
                    </a:lnTo>
                    <a:lnTo>
                      <a:pt x="1433" y="1233"/>
                    </a:lnTo>
                    <a:lnTo>
                      <a:pt x="1450" y="1205"/>
                    </a:lnTo>
                    <a:lnTo>
                      <a:pt x="1466" y="1175"/>
                    </a:lnTo>
                    <a:lnTo>
                      <a:pt x="1479" y="1145"/>
                    </a:lnTo>
                    <a:lnTo>
                      <a:pt x="1492" y="1115"/>
                    </a:lnTo>
                    <a:lnTo>
                      <a:pt x="1503" y="1083"/>
                    </a:lnTo>
                    <a:lnTo>
                      <a:pt x="1512" y="1051"/>
                    </a:lnTo>
                    <a:lnTo>
                      <a:pt x="1520" y="1018"/>
                    </a:lnTo>
                    <a:lnTo>
                      <a:pt x="1528" y="986"/>
                    </a:lnTo>
                    <a:lnTo>
                      <a:pt x="1533" y="953"/>
                    </a:lnTo>
                    <a:lnTo>
                      <a:pt x="1536" y="919"/>
                    </a:lnTo>
                    <a:lnTo>
                      <a:pt x="1538" y="8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910419" name="Freeform 83"/>
              <p:cNvSpPr>
                <a:spLocks/>
              </p:cNvSpPr>
              <p:nvPr/>
            </p:nvSpPr>
            <p:spPr bwMode="auto">
              <a:xfrm>
                <a:off x="8353425" y="4516732"/>
                <a:ext cx="147638" cy="147657"/>
              </a:xfrm>
              <a:custGeom>
                <a:avLst/>
                <a:gdLst/>
                <a:ahLst/>
                <a:cxnLst>
                  <a:cxn ang="0">
                    <a:pos x="481" y="216"/>
                  </a:cxn>
                  <a:cxn ang="0">
                    <a:pos x="522" y="264"/>
                  </a:cxn>
                  <a:cxn ang="0">
                    <a:pos x="557" y="317"/>
                  </a:cxn>
                  <a:cxn ang="0">
                    <a:pos x="587" y="371"/>
                  </a:cxn>
                  <a:cxn ang="0">
                    <a:pos x="612" y="429"/>
                  </a:cxn>
                  <a:cxn ang="0">
                    <a:pos x="631" y="489"/>
                  </a:cxn>
                  <a:cxn ang="0">
                    <a:pos x="644" y="550"/>
                  </a:cxn>
                  <a:cxn ang="0">
                    <a:pos x="651" y="613"/>
                  </a:cxn>
                  <a:cxn ang="0">
                    <a:pos x="567" y="635"/>
                  </a:cxn>
                  <a:cxn ang="0">
                    <a:pos x="563" y="582"/>
                  </a:cxn>
                  <a:cxn ang="0">
                    <a:pos x="553" y="529"/>
                  </a:cxn>
                  <a:cxn ang="0">
                    <a:pos x="539" y="478"/>
                  </a:cxn>
                  <a:cxn ang="0">
                    <a:pos x="520" y="428"/>
                  </a:cxn>
                  <a:cxn ang="0">
                    <a:pos x="496" y="381"/>
                  </a:cxn>
                  <a:cxn ang="0">
                    <a:pos x="468" y="335"/>
                  </a:cxn>
                  <a:cxn ang="0">
                    <a:pos x="436" y="293"/>
                  </a:cxn>
                  <a:cxn ang="0">
                    <a:pos x="399" y="252"/>
                  </a:cxn>
                  <a:cxn ang="0">
                    <a:pos x="359" y="215"/>
                  </a:cxn>
                  <a:cxn ang="0">
                    <a:pos x="315" y="182"/>
                  </a:cxn>
                  <a:cxn ang="0">
                    <a:pos x="269" y="154"/>
                  </a:cxn>
                  <a:cxn ang="0">
                    <a:pos x="220" y="131"/>
                  </a:cxn>
                  <a:cxn ang="0">
                    <a:pos x="171" y="111"/>
                  </a:cxn>
                  <a:cxn ang="0">
                    <a:pos x="118" y="97"/>
                  </a:cxn>
                  <a:cxn ang="0">
                    <a:pos x="65" y="88"/>
                  </a:cxn>
                  <a:cxn ang="0">
                    <a:pos x="11" y="84"/>
                  </a:cxn>
                  <a:cxn ang="0">
                    <a:pos x="32" y="1"/>
                  </a:cxn>
                  <a:cxn ang="0">
                    <a:pos x="96" y="8"/>
                  </a:cxn>
                  <a:cxn ang="0">
                    <a:pos x="158" y="20"/>
                  </a:cxn>
                  <a:cxn ang="0">
                    <a:pos x="219" y="40"/>
                  </a:cxn>
                  <a:cxn ang="0">
                    <a:pos x="277" y="64"/>
                  </a:cxn>
                  <a:cxn ang="0">
                    <a:pos x="333" y="94"/>
                  </a:cxn>
                  <a:cxn ang="0">
                    <a:pos x="386" y="130"/>
                  </a:cxn>
                  <a:cxn ang="0">
                    <a:pos x="436" y="170"/>
                  </a:cxn>
                </a:cxnLst>
                <a:rect l="0" t="0" r="r" b="b"/>
                <a:pathLst>
                  <a:path w="652" h="646">
                    <a:moveTo>
                      <a:pt x="459" y="192"/>
                    </a:moveTo>
                    <a:lnTo>
                      <a:pt x="481" y="216"/>
                    </a:lnTo>
                    <a:lnTo>
                      <a:pt x="502" y="240"/>
                    </a:lnTo>
                    <a:lnTo>
                      <a:pt x="522" y="264"/>
                    </a:lnTo>
                    <a:lnTo>
                      <a:pt x="540" y="290"/>
                    </a:lnTo>
                    <a:lnTo>
                      <a:pt x="557" y="317"/>
                    </a:lnTo>
                    <a:lnTo>
                      <a:pt x="572" y="344"/>
                    </a:lnTo>
                    <a:lnTo>
                      <a:pt x="587" y="371"/>
                    </a:lnTo>
                    <a:lnTo>
                      <a:pt x="599" y="401"/>
                    </a:lnTo>
                    <a:lnTo>
                      <a:pt x="612" y="429"/>
                    </a:lnTo>
                    <a:lnTo>
                      <a:pt x="622" y="459"/>
                    </a:lnTo>
                    <a:lnTo>
                      <a:pt x="631" y="489"/>
                    </a:lnTo>
                    <a:lnTo>
                      <a:pt x="638" y="520"/>
                    </a:lnTo>
                    <a:lnTo>
                      <a:pt x="644" y="550"/>
                    </a:lnTo>
                    <a:lnTo>
                      <a:pt x="648" y="582"/>
                    </a:lnTo>
                    <a:lnTo>
                      <a:pt x="651" y="613"/>
                    </a:lnTo>
                    <a:lnTo>
                      <a:pt x="652" y="646"/>
                    </a:lnTo>
                    <a:lnTo>
                      <a:pt x="567" y="635"/>
                    </a:lnTo>
                    <a:lnTo>
                      <a:pt x="565" y="608"/>
                    </a:lnTo>
                    <a:lnTo>
                      <a:pt x="563" y="582"/>
                    </a:lnTo>
                    <a:lnTo>
                      <a:pt x="559" y="556"/>
                    </a:lnTo>
                    <a:lnTo>
                      <a:pt x="553" y="529"/>
                    </a:lnTo>
                    <a:lnTo>
                      <a:pt x="547" y="503"/>
                    </a:lnTo>
                    <a:lnTo>
                      <a:pt x="539" y="478"/>
                    </a:lnTo>
                    <a:lnTo>
                      <a:pt x="530" y="452"/>
                    </a:lnTo>
                    <a:lnTo>
                      <a:pt x="520" y="428"/>
                    </a:lnTo>
                    <a:lnTo>
                      <a:pt x="508" y="404"/>
                    </a:lnTo>
                    <a:lnTo>
                      <a:pt x="496" y="381"/>
                    </a:lnTo>
                    <a:lnTo>
                      <a:pt x="483" y="357"/>
                    </a:lnTo>
                    <a:lnTo>
                      <a:pt x="468" y="335"/>
                    </a:lnTo>
                    <a:lnTo>
                      <a:pt x="453" y="314"/>
                    </a:lnTo>
                    <a:lnTo>
                      <a:pt x="436" y="293"/>
                    </a:lnTo>
                    <a:lnTo>
                      <a:pt x="418" y="271"/>
                    </a:lnTo>
                    <a:lnTo>
                      <a:pt x="399" y="252"/>
                    </a:lnTo>
                    <a:lnTo>
                      <a:pt x="379" y="233"/>
                    </a:lnTo>
                    <a:lnTo>
                      <a:pt x="359" y="215"/>
                    </a:lnTo>
                    <a:lnTo>
                      <a:pt x="337" y="198"/>
                    </a:lnTo>
                    <a:lnTo>
                      <a:pt x="315" y="182"/>
                    </a:lnTo>
                    <a:lnTo>
                      <a:pt x="292" y="168"/>
                    </a:lnTo>
                    <a:lnTo>
                      <a:pt x="269" y="154"/>
                    </a:lnTo>
                    <a:lnTo>
                      <a:pt x="245" y="142"/>
                    </a:lnTo>
                    <a:lnTo>
                      <a:pt x="220" y="131"/>
                    </a:lnTo>
                    <a:lnTo>
                      <a:pt x="196" y="121"/>
                    </a:lnTo>
                    <a:lnTo>
                      <a:pt x="171" y="111"/>
                    </a:lnTo>
                    <a:lnTo>
                      <a:pt x="144" y="104"/>
                    </a:lnTo>
                    <a:lnTo>
                      <a:pt x="118" y="97"/>
                    </a:lnTo>
                    <a:lnTo>
                      <a:pt x="92" y="92"/>
                    </a:lnTo>
                    <a:lnTo>
                      <a:pt x="65" y="88"/>
                    </a:lnTo>
                    <a:lnTo>
                      <a:pt x="38" y="85"/>
                    </a:lnTo>
                    <a:lnTo>
                      <a:pt x="11" y="84"/>
                    </a:lnTo>
                    <a:lnTo>
                      <a:pt x="0" y="0"/>
                    </a:lnTo>
                    <a:lnTo>
                      <a:pt x="32" y="1"/>
                    </a:lnTo>
                    <a:lnTo>
                      <a:pt x="64" y="3"/>
                    </a:lnTo>
                    <a:lnTo>
                      <a:pt x="96" y="8"/>
                    </a:lnTo>
                    <a:lnTo>
                      <a:pt x="127" y="13"/>
                    </a:lnTo>
                    <a:lnTo>
                      <a:pt x="158" y="20"/>
                    </a:lnTo>
                    <a:lnTo>
                      <a:pt x="189" y="29"/>
                    </a:lnTo>
                    <a:lnTo>
                      <a:pt x="219" y="40"/>
                    </a:lnTo>
                    <a:lnTo>
                      <a:pt x="248" y="51"/>
                    </a:lnTo>
                    <a:lnTo>
                      <a:pt x="277" y="64"/>
                    </a:lnTo>
                    <a:lnTo>
                      <a:pt x="305" y="78"/>
                    </a:lnTo>
                    <a:lnTo>
                      <a:pt x="333" y="94"/>
                    </a:lnTo>
                    <a:lnTo>
                      <a:pt x="360" y="110"/>
                    </a:lnTo>
                    <a:lnTo>
                      <a:pt x="386" y="130"/>
                    </a:lnTo>
                    <a:lnTo>
                      <a:pt x="411" y="149"/>
                    </a:lnTo>
                    <a:lnTo>
                      <a:pt x="436" y="170"/>
                    </a:lnTo>
                    <a:lnTo>
                      <a:pt x="459" y="192"/>
                    </a:lnTo>
                    <a:close/>
                  </a:path>
                </a:pathLst>
              </a:custGeom>
              <a:solidFill>
                <a:srgbClr val="009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910420" name="Freeform 84"/>
              <p:cNvSpPr>
                <a:spLocks/>
              </p:cNvSpPr>
              <p:nvPr/>
            </p:nvSpPr>
            <p:spPr bwMode="auto">
              <a:xfrm>
                <a:off x="8234363" y="4550074"/>
                <a:ext cx="103187" cy="109553"/>
              </a:xfrm>
              <a:custGeom>
                <a:avLst/>
                <a:gdLst/>
                <a:ahLst/>
                <a:cxnLst>
                  <a:cxn ang="0">
                    <a:pos x="370" y="438"/>
                  </a:cxn>
                  <a:cxn ang="0">
                    <a:pos x="0" y="485"/>
                  </a:cxn>
                  <a:cxn ang="0">
                    <a:pos x="5" y="438"/>
                  </a:cxn>
                  <a:cxn ang="0">
                    <a:pos x="14" y="391"/>
                  </a:cxn>
                  <a:cxn ang="0">
                    <a:pos x="27" y="347"/>
                  </a:cxn>
                  <a:cxn ang="0">
                    <a:pos x="44" y="302"/>
                  </a:cxn>
                  <a:cxn ang="0">
                    <a:pos x="65" y="261"/>
                  </a:cxn>
                  <a:cxn ang="0">
                    <a:pos x="91" y="220"/>
                  </a:cxn>
                  <a:cxn ang="0">
                    <a:pos x="119" y="183"/>
                  </a:cxn>
                  <a:cxn ang="0">
                    <a:pos x="151" y="147"/>
                  </a:cxn>
                  <a:cxn ang="0">
                    <a:pos x="166" y="132"/>
                  </a:cxn>
                  <a:cxn ang="0">
                    <a:pos x="183" y="118"/>
                  </a:cxn>
                  <a:cxn ang="0">
                    <a:pos x="200" y="105"/>
                  </a:cxn>
                  <a:cxn ang="0">
                    <a:pos x="217" y="92"/>
                  </a:cxn>
                  <a:cxn ang="0">
                    <a:pos x="234" y="80"/>
                  </a:cxn>
                  <a:cxn ang="0">
                    <a:pos x="252" y="69"/>
                  </a:cxn>
                  <a:cxn ang="0">
                    <a:pos x="272" y="58"/>
                  </a:cxn>
                  <a:cxn ang="0">
                    <a:pos x="291" y="48"/>
                  </a:cxn>
                  <a:cxn ang="0">
                    <a:pos x="310" y="39"/>
                  </a:cxn>
                  <a:cxn ang="0">
                    <a:pos x="329" y="31"/>
                  </a:cxn>
                  <a:cxn ang="0">
                    <a:pos x="350" y="24"/>
                  </a:cxn>
                  <a:cxn ang="0">
                    <a:pos x="370" y="17"/>
                  </a:cxn>
                  <a:cxn ang="0">
                    <a:pos x="390" y="12"/>
                  </a:cxn>
                  <a:cxn ang="0">
                    <a:pos x="411" y="7"/>
                  </a:cxn>
                  <a:cxn ang="0">
                    <a:pos x="432" y="3"/>
                  </a:cxn>
                  <a:cxn ang="0">
                    <a:pos x="454" y="0"/>
                  </a:cxn>
                  <a:cxn ang="0">
                    <a:pos x="407" y="343"/>
                  </a:cxn>
                  <a:cxn ang="0">
                    <a:pos x="201" y="198"/>
                  </a:cxn>
                  <a:cxn ang="0">
                    <a:pos x="370" y="438"/>
                  </a:cxn>
                </a:cxnLst>
                <a:rect l="0" t="0" r="r" b="b"/>
                <a:pathLst>
                  <a:path w="454" h="485">
                    <a:moveTo>
                      <a:pt x="370" y="438"/>
                    </a:moveTo>
                    <a:lnTo>
                      <a:pt x="0" y="485"/>
                    </a:lnTo>
                    <a:lnTo>
                      <a:pt x="5" y="438"/>
                    </a:lnTo>
                    <a:lnTo>
                      <a:pt x="14" y="391"/>
                    </a:lnTo>
                    <a:lnTo>
                      <a:pt x="27" y="347"/>
                    </a:lnTo>
                    <a:lnTo>
                      <a:pt x="44" y="302"/>
                    </a:lnTo>
                    <a:lnTo>
                      <a:pt x="65" y="261"/>
                    </a:lnTo>
                    <a:lnTo>
                      <a:pt x="91" y="220"/>
                    </a:lnTo>
                    <a:lnTo>
                      <a:pt x="119" y="183"/>
                    </a:lnTo>
                    <a:lnTo>
                      <a:pt x="151" y="147"/>
                    </a:lnTo>
                    <a:lnTo>
                      <a:pt x="166" y="132"/>
                    </a:lnTo>
                    <a:lnTo>
                      <a:pt x="183" y="118"/>
                    </a:lnTo>
                    <a:lnTo>
                      <a:pt x="200" y="105"/>
                    </a:lnTo>
                    <a:lnTo>
                      <a:pt x="217" y="92"/>
                    </a:lnTo>
                    <a:lnTo>
                      <a:pt x="234" y="80"/>
                    </a:lnTo>
                    <a:lnTo>
                      <a:pt x="252" y="69"/>
                    </a:lnTo>
                    <a:lnTo>
                      <a:pt x="272" y="58"/>
                    </a:lnTo>
                    <a:lnTo>
                      <a:pt x="291" y="48"/>
                    </a:lnTo>
                    <a:lnTo>
                      <a:pt x="310" y="39"/>
                    </a:lnTo>
                    <a:lnTo>
                      <a:pt x="329" y="31"/>
                    </a:lnTo>
                    <a:lnTo>
                      <a:pt x="350" y="24"/>
                    </a:lnTo>
                    <a:lnTo>
                      <a:pt x="370" y="17"/>
                    </a:lnTo>
                    <a:lnTo>
                      <a:pt x="390" y="12"/>
                    </a:lnTo>
                    <a:lnTo>
                      <a:pt x="411" y="7"/>
                    </a:lnTo>
                    <a:lnTo>
                      <a:pt x="432" y="3"/>
                    </a:lnTo>
                    <a:lnTo>
                      <a:pt x="454" y="0"/>
                    </a:lnTo>
                    <a:lnTo>
                      <a:pt x="407" y="343"/>
                    </a:lnTo>
                    <a:lnTo>
                      <a:pt x="201" y="198"/>
                    </a:lnTo>
                    <a:lnTo>
                      <a:pt x="370" y="438"/>
                    </a:lnTo>
                    <a:close/>
                  </a:path>
                </a:pathLst>
              </a:custGeom>
              <a:solidFill>
                <a:srgbClr val="E5F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910421" name="Freeform 85"/>
              <p:cNvSpPr>
                <a:spLocks/>
              </p:cNvSpPr>
              <p:nvPr/>
            </p:nvSpPr>
            <p:spPr bwMode="auto">
              <a:xfrm>
                <a:off x="8234363" y="4678679"/>
                <a:ext cx="103187" cy="104789"/>
              </a:xfrm>
              <a:custGeom>
                <a:avLst/>
                <a:gdLst/>
                <a:ahLst/>
                <a:cxnLst>
                  <a:cxn ang="0">
                    <a:pos x="348" y="49"/>
                  </a:cxn>
                  <a:cxn ang="0">
                    <a:pos x="193" y="273"/>
                  </a:cxn>
                  <a:cxn ang="0">
                    <a:pos x="410" y="121"/>
                  </a:cxn>
                  <a:cxn ang="0">
                    <a:pos x="453" y="464"/>
                  </a:cxn>
                  <a:cxn ang="0">
                    <a:pos x="431" y="461"/>
                  </a:cxn>
                  <a:cxn ang="0">
                    <a:pos x="410" y="457"/>
                  </a:cxn>
                  <a:cxn ang="0">
                    <a:pos x="389" y="451"/>
                  </a:cxn>
                  <a:cxn ang="0">
                    <a:pos x="369" y="446"/>
                  </a:cxn>
                  <a:cxn ang="0">
                    <a:pos x="349" y="439"/>
                  </a:cxn>
                  <a:cxn ang="0">
                    <a:pos x="328" y="432"/>
                  </a:cxn>
                  <a:cxn ang="0">
                    <a:pos x="309" y="424"/>
                  </a:cxn>
                  <a:cxn ang="0">
                    <a:pos x="290" y="416"/>
                  </a:cxn>
                  <a:cxn ang="0">
                    <a:pos x="271" y="406"/>
                  </a:cxn>
                  <a:cxn ang="0">
                    <a:pos x="251" y="396"/>
                  </a:cxn>
                  <a:cxn ang="0">
                    <a:pos x="233" y="385"/>
                  </a:cxn>
                  <a:cxn ang="0">
                    <a:pos x="216" y="373"/>
                  </a:cxn>
                  <a:cxn ang="0">
                    <a:pos x="199" y="359"/>
                  </a:cxn>
                  <a:cxn ang="0">
                    <a:pos x="182" y="346"/>
                  </a:cxn>
                  <a:cxn ang="0">
                    <a:pos x="165" y="332"/>
                  </a:cxn>
                  <a:cxn ang="0">
                    <a:pos x="150" y="317"/>
                  </a:cxn>
                  <a:cxn ang="0">
                    <a:pos x="120" y="284"/>
                  </a:cxn>
                  <a:cxn ang="0">
                    <a:pos x="93" y="248"/>
                  </a:cxn>
                  <a:cxn ang="0">
                    <a:pos x="68" y="211"/>
                  </a:cxn>
                  <a:cxn ang="0">
                    <a:pos x="47" y="171"/>
                  </a:cxn>
                  <a:cxn ang="0">
                    <a:pos x="30" y="130"/>
                  </a:cxn>
                  <a:cxn ang="0">
                    <a:pos x="16" y="88"/>
                  </a:cxn>
                  <a:cxn ang="0">
                    <a:pos x="6" y="45"/>
                  </a:cxn>
                  <a:cxn ang="0">
                    <a:pos x="0" y="0"/>
                  </a:cxn>
                  <a:cxn ang="0">
                    <a:pos x="348" y="49"/>
                  </a:cxn>
                </a:cxnLst>
                <a:rect l="0" t="0" r="r" b="b"/>
                <a:pathLst>
                  <a:path w="453" h="464">
                    <a:moveTo>
                      <a:pt x="348" y="49"/>
                    </a:moveTo>
                    <a:lnTo>
                      <a:pt x="193" y="273"/>
                    </a:lnTo>
                    <a:lnTo>
                      <a:pt x="410" y="121"/>
                    </a:lnTo>
                    <a:lnTo>
                      <a:pt x="453" y="464"/>
                    </a:lnTo>
                    <a:lnTo>
                      <a:pt x="431" y="461"/>
                    </a:lnTo>
                    <a:lnTo>
                      <a:pt x="410" y="457"/>
                    </a:lnTo>
                    <a:lnTo>
                      <a:pt x="389" y="451"/>
                    </a:lnTo>
                    <a:lnTo>
                      <a:pt x="369" y="446"/>
                    </a:lnTo>
                    <a:lnTo>
                      <a:pt x="349" y="439"/>
                    </a:lnTo>
                    <a:lnTo>
                      <a:pt x="328" y="432"/>
                    </a:lnTo>
                    <a:lnTo>
                      <a:pt x="309" y="424"/>
                    </a:lnTo>
                    <a:lnTo>
                      <a:pt x="290" y="416"/>
                    </a:lnTo>
                    <a:lnTo>
                      <a:pt x="271" y="406"/>
                    </a:lnTo>
                    <a:lnTo>
                      <a:pt x="251" y="396"/>
                    </a:lnTo>
                    <a:lnTo>
                      <a:pt x="233" y="385"/>
                    </a:lnTo>
                    <a:lnTo>
                      <a:pt x="216" y="373"/>
                    </a:lnTo>
                    <a:lnTo>
                      <a:pt x="199" y="359"/>
                    </a:lnTo>
                    <a:lnTo>
                      <a:pt x="182" y="346"/>
                    </a:lnTo>
                    <a:lnTo>
                      <a:pt x="165" y="332"/>
                    </a:lnTo>
                    <a:lnTo>
                      <a:pt x="150" y="317"/>
                    </a:lnTo>
                    <a:lnTo>
                      <a:pt x="120" y="284"/>
                    </a:lnTo>
                    <a:lnTo>
                      <a:pt x="93" y="248"/>
                    </a:lnTo>
                    <a:lnTo>
                      <a:pt x="68" y="211"/>
                    </a:lnTo>
                    <a:lnTo>
                      <a:pt x="47" y="171"/>
                    </a:lnTo>
                    <a:lnTo>
                      <a:pt x="30" y="130"/>
                    </a:lnTo>
                    <a:lnTo>
                      <a:pt x="16" y="88"/>
                    </a:lnTo>
                    <a:lnTo>
                      <a:pt x="6" y="45"/>
                    </a:lnTo>
                    <a:lnTo>
                      <a:pt x="0" y="0"/>
                    </a:lnTo>
                    <a:lnTo>
                      <a:pt x="348" y="49"/>
                    </a:lnTo>
                    <a:close/>
                  </a:path>
                </a:pathLst>
              </a:custGeom>
              <a:solidFill>
                <a:srgbClr val="E5F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910422" name="Freeform 86"/>
              <p:cNvSpPr>
                <a:spLocks/>
              </p:cNvSpPr>
              <p:nvPr/>
            </p:nvSpPr>
            <p:spPr bwMode="auto">
              <a:xfrm>
                <a:off x="8356600" y="4678679"/>
                <a:ext cx="112713" cy="106376"/>
              </a:xfrm>
              <a:custGeom>
                <a:avLst/>
                <a:gdLst/>
                <a:ahLst/>
                <a:cxnLst>
                  <a:cxn ang="0">
                    <a:pos x="142" y="48"/>
                  </a:cxn>
                  <a:cxn ang="0">
                    <a:pos x="492" y="0"/>
                  </a:cxn>
                  <a:cxn ang="0">
                    <a:pos x="485" y="48"/>
                  </a:cxn>
                  <a:cxn ang="0">
                    <a:pos x="475" y="93"/>
                  </a:cxn>
                  <a:cxn ang="0">
                    <a:pos x="460" y="137"/>
                  </a:cxn>
                  <a:cxn ang="0">
                    <a:pos x="442" y="179"/>
                  </a:cxn>
                  <a:cxn ang="0">
                    <a:pos x="420" y="219"/>
                  </a:cxn>
                  <a:cxn ang="0">
                    <a:pos x="394" y="257"/>
                  </a:cxn>
                  <a:cxn ang="0">
                    <a:pos x="365" y="293"/>
                  </a:cxn>
                  <a:cxn ang="0">
                    <a:pos x="334" y="325"/>
                  </a:cxn>
                  <a:cxn ang="0">
                    <a:pos x="299" y="354"/>
                  </a:cxn>
                  <a:cxn ang="0">
                    <a:pos x="263" y="382"/>
                  </a:cxn>
                  <a:cxn ang="0">
                    <a:pos x="223" y="405"/>
                  </a:cxn>
                  <a:cxn ang="0">
                    <a:pos x="182" y="425"/>
                  </a:cxn>
                  <a:cxn ang="0">
                    <a:pos x="139" y="442"/>
                  </a:cxn>
                  <a:cxn ang="0">
                    <a:pos x="94" y="454"/>
                  </a:cxn>
                  <a:cxn ang="0">
                    <a:pos x="47" y="464"/>
                  </a:cxn>
                  <a:cxn ang="0">
                    <a:pos x="0" y="468"/>
                  </a:cxn>
                  <a:cxn ang="0">
                    <a:pos x="40" y="92"/>
                  </a:cxn>
                  <a:cxn ang="0">
                    <a:pos x="314" y="273"/>
                  </a:cxn>
                  <a:cxn ang="0">
                    <a:pos x="142" y="48"/>
                  </a:cxn>
                </a:cxnLst>
                <a:rect l="0" t="0" r="r" b="b"/>
                <a:pathLst>
                  <a:path w="492" h="468">
                    <a:moveTo>
                      <a:pt x="142" y="48"/>
                    </a:moveTo>
                    <a:lnTo>
                      <a:pt x="492" y="0"/>
                    </a:lnTo>
                    <a:lnTo>
                      <a:pt x="485" y="48"/>
                    </a:lnTo>
                    <a:lnTo>
                      <a:pt x="475" y="93"/>
                    </a:lnTo>
                    <a:lnTo>
                      <a:pt x="460" y="137"/>
                    </a:lnTo>
                    <a:lnTo>
                      <a:pt x="442" y="179"/>
                    </a:lnTo>
                    <a:lnTo>
                      <a:pt x="420" y="219"/>
                    </a:lnTo>
                    <a:lnTo>
                      <a:pt x="394" y="257"/>
                    </a:lnTo>
                    <a:lnTo>
                      <a:pt x="365" y="293"/>
                    </a:lnTo>
                    <a:lnTo>
                      <a:pt x="334" y="325"/>
                    </a:lnTo>
                    <a:lnTo>
                      <a:pt x="299" y="354"/>
                    </a:lnTo>
                    <a:lnTo>
                      <a:pt x="263" y="382"/>
                    </a:lnTo>
                    <a:lnTo>
                      <a:pt x="223" y="405"/>
                    </a:lnTo>
                    <a:lnTo>
                      <a:pt x="182" y="425"/>
                    </a:lnTo>
                    <a:lnTo>
                      <a:pt x="139" y="442"/>
                    </a:lnTo>
                    <a:lnTo>
                      <a:pt x="94" y="454"/>
                    </a:lnTo>
                    <a:lnTo>
                      <a:pt x="47" y="464"/>
                    </a:lnTo>
                    <a:lnTo>
                      <a:pt x="0" y="468"/>
                    </a:lnTo>
                    <a:lnTo>
                      <a:pt x="40" y="92"/>
                    </a:lnTo>
                    <a:lnTo>
                      <a:pt x="314" y="273"/>
                    </a:lnTo>
                    <a:lnTo>
                      <a:pt x="142" y="48"/>
                    </a:lnTo>
                    <a:close/>
                  </a:path>
                </a:pathLst>
              </a:custGeom>
              <a:solidFill>
                <a:srgbClr val="E5F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910423" name="Freeform 87"/>
              <p:cNvSpPr>
                <a:spLocks/>
              </p:cNvSpPr>
              <p:nvPr/>
            </p:nvSpPr>
            <p:spPr bwMode="auto">
              <a:xfrm>
                <a:off x="8356600" y="4548486"/>
                <a:ext cx="112713" cy="111140"/>
              </a:xfrm>
              <a:custGeom>
                <a:avLst/>
                <a:gdLst/>
                <a:ahLst/>
                <a:cxnLst>
                  <a:cxn ang="0">
                    <a:pos x="122" y="443"/>
                  </a:cxn>
                  <a:cxn ang="0">
                    <a:pos x="293" y="202"/>
                  </a:cxn>
                  <a:cxn ang="0">
                    <a:pos x="45" y="376"/>
                  </a:cxn>
                  <a:cxn ang="0">
                    <a:pos x="0" y="0"/>
                  </a:cxn>
                  <a:cxn ang="0">
                    <a:pos x="24" y="2"/>
                  </a:cxn>
                  <a:cxn ang="0">
                    <a:pos x="48" y="4"/>
                  </a:cxn>
                  <a:cxn ang="0">
                    <a:pos x="72" y="8"/>
                  </a:cxn>
                  <a:cxn ang="0">
                    <a:pos x="95" y="13"/>
                  </a:cxn>
                  <a:cxn ang="0">
                    <a:pos x="118" y="19"/>
                  </a:cxn>
                  <a:cxn ang="0">
                    <a:pos x="141" y="26"/>
                  </a:cxn>
                  <a:cxn ang="0">
                    <a:pos x="164" y="34"/>
                  </a:cxn>
                  <a:cxn ang="0">
                    <a:pos x="186" y="43"/>
                  </a:cxn>
                  <a:cxn ang="0">
                    <a:pos x="207" y="53"/>
                  </a:cxn>
                  <a:cxn ang="0">
                    <a:pos x="228" y="64"/>
                  </a:cxn>
                  <a:cxn ang="0">
                    <a:pos x="249" y="77"/>
                  </a:cxn>
                  <a:cxn ang="0">
                    <a:pos x="269" y="90"/>
                  </a:cxn>
                  <a:cxn ang="0">
                    <a:pos x="288" y="104"/>
                  </a:cxn>
                  <a:cxn ang="0">
                    <a:pos x="307" y="119"/>
                  </a:cxn>
                  <a:cxn ang="0">
                    <a:pos x="325" y="134"/>
                  </a:cxn>
                  <a:cxn ang="0">
                    <a:pos x="344" y="151"/>
                  </a:cxn>
                  <a:cxn ang="0">
                    <a:pos x="376" y="187"/>
                  </a:cxn>
                  <a:cxn ang="0">
                    <a:pos x="404" y="224"/>
                  </a:cxn>
                  <a:cxn ang="0">
                    <a:pos x="430" y="265"/>
                  </a:cxn>
                  <a:cxn ang="0">
                    <a:pos x="451" y="306"/>
                  </a:cxn>
                  <a:cxn ang="0">
                    <a:pos x="468" y="351"/>
                  </a:cxn>
                  <a:cxn ang="0">
                    <a:pos x="481" y="395"/>
                  </a:cxn>
                  <a:cxn ang="0">
                    <a:pos x="490" y="442"/>
                  </a:cxn>
                  <a:cxn ang="0">
                    <a:pos x="495" y="489"/>
                  </a:cxn>
                  <a:cxn ang="0">
                    <a:pos x="122" y="443"/>
                  </a:cxn>
                </a:cxnLst>
                <a:rect l="0" t="0" r="r" b="b"/>
                <a:pathLst>
                  <a:path w="495" h="489">
                    <a:moveTo>
                      <a:pt x="122" y="443"/>
                    </a:moveTo>
                    <a:lnTo>
                      <a:pt x="293" y="202"/>
                    </a:lnTo>
                    <a:lnTo>
                      <a:pt x="45" y="376"/>
                    </a:lnTo>
                    <a:lnTo>
                      <a:pt x="0" y="0"/>
                    </a:lnTo>
                    <a:lnTo>
                      <a:pt x="24" y="2"/>
                    </a:lnTo>
                    <a:lnTo>
                      <a:pt x="48" y="4"/>
                    </a:lnTo>
                    <a:lnTo>
                      <a:pt x="72" y="8"/>
                    </a:lnTo>
                    <a:lnTo>
                      <a:pt x="95" y="13"/>
                    </a:lnTo>
                    <a:lnTo>
                      <a:pt x="118" y="19"/>
                    </a:lnTo>
                    <a:lnTo>
                      <a:pt x="141" y="26"/>
                    </a:lnTo>
                    <a:lnTo>
                      <a:pt x="164" y="34"/>
                    </a:lnTo>
                    <a:lnTo>
                      <a:pt x="186" y="43"/>
                    </a:lnTo>
                    <a:lnTo>
                      <a:pt x="207" y="53"/>
                    </a:lnTo>
                    <a:lnTo>
                      <a:pt x="228" y="64"/>
                    </a:lnTo>
                    <a:lnTo>
                      <a:pt x="249" y="77"/>
                    </a:lnTo>
                    <a:lnTo>
                      <a:pt x="269" y="90"/>
                    </a:lnTo>
                    <a:lnTo>
                      <a:pt x="288" y="104"/>
                    </a:lnTo>
                    <a:lnTo>
                      <a:pt x="307" y="119"/>
                    </a:lnTo>
                    <a:lnTo>
                      <a:pt x="325" y="134"/>
                    </a:lnTo>
                    <a:lnTo>
                      <a:pt x="344" y="151"/>
                    </a:lnTo>
                    <a:lnTo>
                      <a:pt x="376" y="187"/>
                    </a:lnTo>
                    <a:lnTo>
                      <a:pt x="404" y="224"/>
                    </a:lnTo>
                    <a:lnTo>
                      <a:pt x="430" y="265"/>
                    </a:lnTo>
                    <a:lnTo>
                      <a:pt x="451" y="306"/>
                    </a:lnTo>
                    <a:lnTo>
                      <a:pt x="468" y="351"/>
                    </a:lnTo>
                    <a:lnTo>
                      <a:pt x="481" y="395"/>
                    </a:lnTo>
                    <a:lnTo>
                      <a:pt x="490" y="442"/>
                    </a:lnTo>
                    <a:lnTo>
                      <a:pt x="495" y="489"/>
                    </a:lnTo>
                    <a:lnTo>
                      <a:pt x="122" y="443"/>
                    </a:lnTo>
                    <a:close/>
                  </a:path>
                </a:pathLst>
              </a:custGeom>
              <a:solidFill>
                <a:srgbClr val="E5F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910424" name="Freeform 88"/>
              <p:cNvSpPr>
                <a:spLocks/>
              </p:cNvSpPr>
              <p:nvPr/>
            </p:nvSpPr>
            <p:spPr bwMode="auto">
              <a:xfrm>
                <a:off x="8202613" y="4516732"/>
                <a:ext cx="138112" cy="147657"/>
              </a:xfrm>
              <a:custGeom>
                <a:avLst/>
                <a:gdLst/>
                <a:ahLst/>
                <a:cxnLst>
                  <a:cxn ang="0">
                    <a:pos x="193" y="191"/>
                  </a:cxn>
                  <a:cxn ang="0">
                    <a:pos x="214" y="171"/>
                  </a:cxn>
                  <a:cxn ang="0">
                    <a:pos x="238" y="151"/>
                  </a:cxn>
                  <a:cxn ang="0">
                    <a:pos x="260" y="133"/>
                  </a:cxn>
                  <a:cxn ang="0">
                    <a:pos x="284" y="115"/>
                  </a:cxn>
                  <a:cxn ang="0">
                    <a:pos x="308" y="99"/>
                  </a:cxn>
                  <a:cxn ang="0">
                    <a:pos x="334" y="84"/>
                  </a:cxn>
                  <a:cxn ang="0">
                    <a:pos x="360" y="70"/>
                  </a:cxn>
                  <a:cxn ang="0">
                    <a:pos x="386" y="58"/>
                  </a:cxn>
                  <a:cxn ang="0">
                    <a:pos x="413" y="46"/>
                  </a:cxn>
                  <a:cxn ang="0">
                    <a:pos x="440" y="36"/>
                  </a:cxn>
                  <a:cxn ang="0">
                    <a:pos x="468" y="26"/>
                  </a:cxn>
                  <a:cxn ang="0">
                    <a:pos x="497" y="18"/>
                  </a:cxn>
                  <a:cxn ang="0">
                    <a:pos x="525" y="12"/>
                  </a:cxn>
                  <a:cxn ang="0">
                    <a:pos x="554" y="7"/>
                  </a:cxn>
                  <a:cxn ang="0">
                    <a:pos x="584" y="3"/>
                  </a:cxn>
                  <a:cxn ang="0">
                    <a:pos x="613" y="0"/>
                  </a:cxn>
                  <a:cxn ang="0">
                    <a:pos x="601" y="86"/>
                  </a:cxn>
                  <a:cxn ang="0">
                    <a:pos x="548" y="94"/>
                  </a:cxn>
                  <a:cxn ang="0">
                    <a:pos x="498" y="106"/>
                  </a:cxn>
                  <a:cxn ang="0">
                    <a:pos x="449" y="123"/>
                  </a:cxn>
                  <a:cxn ang="0">
                    <a:pos x="403" y="144"/>
                  </a:cxn>
                  <a:cxn ang="0">
                    <a:pos x="358" y="168"/>
                  </a:cxn>
                  <a:cxn ang="0">
                    <a:pos x="317" y="196"/>
                  </a:cxn>
                  <a:cxn ang="0">
                    <a:pos x="277" y="228"/>
                  </a:cxn>
                  <a:cxn ang="0">
                    <a:pos x="242" y="263"/>
                  </a:cxn>
                  <a:cxn ang="0">
                    <a:pos x="208" y="302"/>
                  </a:cxn>
                  <a:cxn ang="0">
                    <a:pos x="179" y="342"/>
                  </a:cxn>
                  <a:cxn ang="0">
                    <a:pos x="153" y="386"/>
                  </a:cxn>
                  <a:cxn ang="0">
                    <a:pos x="130" y="431"/>
                  </a:cxn>
                  <a:cxn ang="0">
                    <a:pos x="112" y="480"/>
                  </a:cxn>
                  <a:cxn ang="0">
                    <a:pos x="99" y="529"/>
                  </a:cxn>
                  <a:cxn ang="0">
                    <a:pos x="89" y="581"/>
                  </a:cxn>
                  <a:cxn ang="0">
                    <a:pos x="85" y="634"/>
                  </a:cxn>
                  <a:cxn ang="0">
                    <a:pos x="0" y="645"/>
                  </a:cxn>
                  <a:cxn ang="0">
                    <a:pos x="1" y="612"/>
                  </a:cxn>
                  <a:cxn ang="0">
                    <a:pos x="4" y="581"/>
                  </a:cxn>
                  <a:cxn ang="0">
                    <a:pos x="8" y="549"/>
                  </a:cxn>
                  <a:cxn ang="0">
                    <a:pos x="14" y="519"/>
                  </a:cxn>
                  <a:cxn ang="0">
                    <a:pos x="21" y="488"/>
                  </a:cxn>
                  <a:cxn ang="0">
                    <a:pos x="30" y="458"/>
                  </a:cxn>
                  <a:cxn ang="0">
                    <a:pos x="40" y="428"/>
                  </a:cxn>
                  <a:cxn ang="0">
                    <a:pos x="52" y="400"/>
                  </a:cxn>
                  <a:cxn ang="0">
                    <a:pos x="65" y="370"/>
                  </a:cxn>
                  <a:cxn ang="0">
                    <a:pos x="79" y="343"/>
                  </a:cxn>
                  <a:cxn ang="0">
                    <a:pos x="95" y="316"/>
                  </a:cxn>
                  <a:cxn ang="0">
                    <a:pos x="112" y="289"/>
                  </a:cxn>
                  <a:cxn ang="0">
                    <a:pos x="130" y="263"/>
                  </a:cxn>
                  <a:cxn ang="0">
                    <a:pos x="150" y="239"/>
                  </a:cxn>
                  <a:cxn ang="0">
                    <a:pos x="171" y="215"/>
                  </a:cxn>
                  <a:cxn ang="0">
                    <a:pos x="193" y="191"/>
                  </a:cxn>
                </a:cxnLst>
                <a:rect l="0" t="0" r="r" b="b"/>
                <a:pathLst>
                  <a:path w="613" h="645">
                    <a:moveTo>
                      <a:pt x="193" y="191"/>
                    </a:moveTo>
                    <a:lnTo>
                      <a:pt x="214" y="171"/>
                    </a:lnTo>
                    <a:lnTo>
                      <a:pt x="238" y="151"/>
                    </a:lnTo>
                    <a:lnTo>
                      <a:pt x="260" y="133"/>
                    </a:lnTo>
                    <a:lnTo>
                      <a:pt x="284" y="115"/>
                    </a:lnTo>
                    <a:lnTo>
                      <a:pt x="308" y="99"/>
                    </a:lnTo>
                    <a:lnTo>
                      <a:pt x="334" y="84"/>
                    </a:lnTo>
                    <a:lnTo>
                      <a:pt x="360" y="70"/>
                    </a:lnTo>
                    <a:lnTo>
                      <a:pt x="386" y="58"/>
                    </a:lnTo>
                    <a:lnTo>
                      <a:pt x="413" y="46"/>
                    </a:lnTo>
                    <a:lnTo>
                      <a:pt x="440" y="36"/>
                    </a:lnTo>
                    <a:lnTo>
                      <a:pt x="468" y="26"/>
                    </a:lnTo>
                    <a:lnTo>
                      <a:pt x="497" y="18"/>
                    </a:lnTo>
                    <a:lnTo>
                      <a:pt x="525" y="12"/>
                    </a:lnTo>
                    <a:lnTo>
                      <a:pt x="554" y="7"/>
                    </a:lnTo>
                    <a:lnTo>
                      <a:pt x="584" y="3"/>
                    </a:lnTo>
                    <a:lnTo>
                      <a:pt x="613" y="0"/>
                    </a:lnTo>
                    <a:lnTo>
                      <a:pt x="601" y="86"/>
                    </a:lnTo>
                    <a:lnTo>
                      <a:pt x="548" y="94"/>
                    </a:lnTo>
                    <a:lnTo>
                      <a:pt x="498" y="106"/>
                    </a:lnTo>
                    <a:lnTo>
                      <a:pt x="449" y="123"/>
                    </a:lnTo>
                    <a:lnTo>
                      <a:pt x="403" y="144"/>
                    </a:lnTo>
                    <a:lnTo>
                      <a:pt x="358" y="168"/>
                    </a:lnTo>
                    <a:lnTo>
                      <a:pt x="317" y="196"/>
                    </a:lnTo>
                    <a:lnTo>
                      <a:pt x="277" y="228"/>
                    </a:lnTo>
                    <a:lnTo>
                      <a:pt x="242" y="263"/>
                    </a:lnTo>
                    <a:lnTo>
                      <a:pt x="208" y="302"/>
                    </a:lnTo>
                    <a:lnTo>
                      <a:pt x="179" y="342"/>
                    </a:lnTo>
                    <a:lnTo>
                      <a:pt x="153" y="386"/>
                    </a:lnTo>
                    <a:lnTo>
                      <a:pt x="130" y="431"/>
                    </a:lnTo>
                    <a:lnTo>
                      <a:pt x="112" y="480"/>
                    </a:lnTo>
                    <a:lnTo>
                      <a:pt x="99" y="529"/>
                    </a:lnTo>
                    <a:lnTo>
                      <a:pt x="89" y="581"/>
                    </a:lnTo>
                    <a:lnTo>
                      <a:pt x="85" y="634"/>
                    </a:lnTo>
                    <a:lnTo>
                      <a:pt x="0" y="645"/>
                    </a:lnTo>
                    <a:lnTo>
                      <a:pt x="1" y="612"/>
                    </a:lnTo>
                    <a:lnTo>
                      <a:pt x="4" y="581"/>
                    </a:lnTo>
                    <a:lnTo>
                      <a:pt x="8" y="549"/>
                    </a:lnTo>
                    <a:lnTo>
                      <a:pt x="14" y="519"/>
                    </a:lnTo>
                    <a:lnTo>
                      <a:pt x="21" y="488"/>
                    </a:lnTo>
                    <a:lnTo>
                      <a:pt x="30" y="458"/>
                    </a:lnTo>
                    <a:lnTo>
                      <a:pt x="40" y="428"/>
                    </a:lnTo>
                    <a:lnTo>
                      <a:pt x="52" y="400"/>
                    </a:lnTo>
                    <a:lnTo>
                      <a:pt x="65" y="370"/>
                    </a:lnTo>
                    <a:lnTo>
                      <a:pt x="79" y="343"/>
                    </a:lnTo>
                    <a:lnTo>
                      <a:pt x="95" y="316"/>
                    </a:lnTo>
                    <a:lnTo>
                      <a:pt x="112" y="289"/>
                    </a:lnTo>
                    <a:lnTo>
                      <a:pt x="130" y="263"/>
                    </a:lnTo>
                    <a:lnTo>
                      <a:pt x="150" y="239"/>
                    </a:lnTo>
                    <a:lnTo>
                      <a:pt x="171" y="215"/>
                    </a:lnTo>
                    <a:lnTo>
                      <a:pt x="193" y="191"/>
                    </a:lnTo>
                    <a:close/>
                  </a:path>
                </a:pathLst>
              </a:custGeom>
              <a:solidFill>
                <a:srgbClr val="009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910425" name="Freeform 89"/>
              <p:cNvSpPr>
                <a:spLocks/>
              </p:cNvSpPr>
              <p:nvPr/>
            </p:nvSpPr>
            <p:spPr bwMode="auto">
              <a:xfrm>
                <a:off x="8202613" y="4673915"/>
                <a:ext cx="138112" cy="141307"/>
              </a:xfrm>
              <a:custGeom>
                <a:avLst/>
                <a:gdLst/>
                <a:ahLst/>
                <a:cxnLst>
                  <a:cxn ang="0">
                    <a:pos x="172" y="412"/>
                  </a:cxn>
                  <a:cxn ang="0">
                    <a:pos x="132" y="365"/>
                  </a:cxn>
                  <a:cxn ang="0">
                    <a:pos x="98" y="315"/>
                  </a:cxn>
                  <a:cxn ang="0">
                    <a:pos x="69" y="262"/>
                  </a:cxn>
                  <a:cxn ang="0">
                    <a:pos x="44" y="207"/>
                  </a:cxn>
                  <a:cxn ang="0">
                    <a:pos x="24" y="151"/>
                  </a:cxn>
                  <a:cxn ang="0">
                    <a:pos x="11" y="91"/>
                  </a:cxn>
                  <a:cxn ang="0">
                    <a:pos x="2" y="30"/>
                  </a:cxn>
                  <a:cxn ang="0">
                    <a:pos x="86" y="12"/>
                  </a:cxn>
                  <a:cxn ang="0">
                    <a:pos x="92" y="63"/>
                  </a:cxn>
                  <a:cxn ang="0">
                    <a:pos x="102" y="113"/>
                  </a:cxn>
                  <a:cxn ang="0">
                    <a:pos x="117" y="162"/>
                  </a:cxn>
                  <a:cxn ang="0">
                    <a:pos x="135" y="208"/>
                  </a:cxn>
                  <a:cxn ang="0">
                    <a:pos x="159" y="253"/>
                  </a:cxn>
                  <a:cxn ang="0">
                    <a:pos x="186" y="296"/>
                  </a:cxn>
                  <a:cxn ang="0">
                    <a:pos x="217" y="337"/>
                  </a:cxn>
                  <a:cxn ang="0">
                    <a:pos x="252" y="374"/>
                  </a:cxn>
                  <a:cxn ang="0">
                    <a:pos x="288" y="409"/>
                  </a:cxn>
                  <a:cxn ang="0">
                    <a:pos x="328" y="438"/>
                  </a:cxn>
                  <a:cxn ang="0">
                    <a:pos x="369" y="465"/>
                  </a:cxn>
                  <a:cxn ang="0">
                    <a:pos x="413" y="488"/>
                  </a:cxn>
                  <a:cxn ang="0">
                    <a:pos x="457" y="507"/>
                  </a:cxn>
                  <a:cxn ang="0">
                    <a:pos x="504" y="522"/>
                  </a:cxn>
                  <a:cxn ang="0">
                    <a:pos x="551" y="533"/>
                  </a:cxn>
                  <a:cxn ang="0">
                    <a:pos x="600" y="540"/>
                  </a:cxn>
                  <a:cxn ang="0">
                    <a:pos x="581" y="622"/>
                  </a:cxn>
                  <a:cxn ang="0">
                    <a:pos x="523" y="613"/>
                  </a:cxn>
                  <a:cxn ang="0">
                    <a:pos x="466" y="599"/>
                  </a:cxn>
                  <a:cxn ang="0">
                    <a:pos x="411" y="580"/>
                  </a:cxn>
                  <a:cxn ang="0">
                    <a:pos x="358" y="555"/>
                  </a:cxn>
                  <a:cxn ang="0">
                    <a:pos x="307" y="526"/>
                  </a:cxn>
                  <a:cxn ang="0">
                    <a:pos x="260" y="493"/>
                  </a:cxn>
                  <a:cxn ang="0">
                    <a:pos x="214" y="454"/>
                  </a:cxn>
                </a:cxnLst>
                <a:rect l="0" t="0" r="r" b="b"/>
                <a:pathLst>
                  <a:path w="610" h="625">
                    <a:moveTo>
                      <a:pt x="193" y="434"/>
                    </a:moveTo>
                    <a:lnTo>
                      <a:pt x="172" y="412"/>
                    </a:lnTo>
                    <a:lnTo>
                      <a:pt x="152" y="388"/>
                    </a:lnTo>
                    <a:lnTo>
                      <a:pt x="132" y="365"/>
                    </a:lnTo>
                    <a:lnTo>
                      <a:pt x="114" y="340"/>
                    </a:lnTo>
                    <a:lnTo>
                      <a:pt x="98" y="315"/>
                    </a:lnTo>
                    <a:lnTo>
                      <a:pt x="83" y="289"/>
                    </a:lnTo>
                    <a:lnTo>
                      <a:pt x="69" y="262"/>
                    </a:lnTo>
                    <a:lnTo>
                      <a:pt x="56" y="235"/>
                    </a:lnTo>
                    <a:lnTo>
                      <a:pt x="44" y="207"/>
                    </a:lnTo>
                    <a:lnTo>
                      <a:pt x="33" y="179"/>
                    </a:lnTo>
                    <a:lnTo>
                      <a:pt x="24" y="151"/>
                    </a:lnTo>
                    <a:lnTo>
                      <a:pt x="17" y="121"/>
                    </a:lnTo>
                    <a:lnTo>
                      <a:pt x="11" y="91"/>
                    </a:lnTo>
                    <a:lnTo>
                      <a:pt x="6" y="62"/>
                    </a:lnTo>
                    <a:lnTo>
                      <a:pt x="2" y="30"/>
                    </a:lnTo>
                    <a:lnTo>
                      <a:pt x="0" y="0"/>
                    </a:lnTo>
                    <a:lnTo>
                      <a:pt x="86" y="12"/>
                    </a:lnTo>
                    <a:lnTo>
                      <a:pt x="88" y="37"/>
                    </a:lnTo>
                    <a:lnTo>
                      <a:pt x="92" y="63"/>
                    </a:lnTo>
                    <a:lnTo>
                      <a:pt x="97" y="88"/>
                    </a:lnTo>
                    <a:lnTo>
                      <a:pt x="102" y="113"/>
                    </a:lnTo>
                    <a:lnTo>
                      <a:pt x="109" y="138"/>
                    </a:lnTo>
                    <a:lnTo>
                      <a:pt x="117" y="162"/>
                    </a:lnTo>
                    <a:lnTo>
                      <a:pt x="126" y="185"/>
                    </a:lnTo>
                    <a:lnTo>
                      <a:pt x="135" y="208"/>
                    </a:lnTo>
                    <a:lnTo>
                      <a:pt x="147" y="231"/>
                    </a:lnTo>
                    <a:lnTo>
                      <a:pt x="159" y="253"/>
                    </a:lnTo>
                    <a:lnTo>
                      <a:pt x="172" y="275"/>
                    </a:lnTo>
                    <a:lnTo>
                      <a:pt x="186" y="296"/>
                    </a:lnTo>
                    <a:lnTo>
                      <a:pt x="201" y="317"/>
                    </a:lnTo>
                    <a:lnTo>
                      <a:pt x="217" y="337"/>
                    </a:lnTo>
                    <a:lnTo>
                      <a:pt x="234" y="356"/>
                    </a:lnTo>
                    <a:lnTo>
                      <a:pt x="252" y="374"/>
                    </a:lnTo>
                    <a:lnTo>
                      <a:pt x="270" y="392"/>
                    </a:lnTo>
                    <a:lnTo>
                      <a:pt x="288" y="409"/>
                    </a:lnTo>
                    <a:lnTo>
                      <a:pt x="308" y="424"/>
                    </a:lnTo>
                    <a:lnTo>
                      <a:pt x="328" y="438"/>
                    </a:lnTo>
                    <a:lnTo>
                      <a:pt x="348" y="452"/>
                    </a:lnTo>
                    <a:lnTo>
                      <a:pt x="369" y="465"/>
                    </a:lnTo>
                    <a:lnTo>
                      <a:pt x="390" y="478"/>
                    </a:lnTo>
                    <a:lnTo>
                      <a:pt x="413" y="488"/>
                    </a:lnTo>
                    <a:lnTo>
                      <a:pt x="434" y="498"/>
                    </a:lnTo>
                    <a:lnTo>
                      <a:pt x="457" y="507"/>
                    </a:lnTo>
                    <a:lnTo>
                      <a:pt x="480" y="515"/>
                    </a:lnTo>
                    <a:lnTo>
                      <a:pt x="504" y="522"/>
                    </a:lnTo>
                    <a:lnTo>
                      <a:pt x="527" y="528"/>
                    </a:lnTo>
                    <a:lnTo>
                      <a:pt x="551" y="533"/>
                    </a:lnTo>
                    <a:lnTo>
                      <a:pt x="576" y="537"/>
                    </a:lnTo>
                    <a:lnTo>
                      <a:pt x="600" y="540"/>
                    </a:lnTo>
                    <a:lnTo>
                      <a:pt x="610" y="625"/>
                    </a:lnTo>
                    <a:lnTo>
                      <a:pt x="581" y="622"/>
                    </a:lnTo>
                    <a:lnTo>
                      <a:pt x="551" y="618"/>
                    </a:lnTo>
                    <a:lnTo>
                      <a:pt x="523" y="613"/>
                    </a:lnTo>
                    <a:lnTo>
                      <a:pt x="494" y="607"/>
                    </a:lnTo>
                    <a:lnTo>
                      <a:pt x="466" y="599"/>
                    </a:lnTo>
                    <a:lnTo>
                      <a:pt x="438" y="590"/>
                    </a:lnTo>
                    <a:lnTo>
                      <a:pt x="411" y="580"/>
                    </a:lnTo>
                    <a:lnTo>
                      <a:pt x="384" y="568"/>
                    </a:lnTo>
                    <a:lnTo>
                      <a:pt x="358" y="555"/>
                    </a:lnTo>
                    <a:lnTo>
                      <a:pt x="333" y="541"/>
                    </a:lnTo>
                    <a:lnTo>
                      <a:pt x="307" y="526"/>
                    </a:lnTo>
                    <a:lnTo>
                      <a:pt x="283" y="510"/>
                    </a:lnTo>
                    <a:lnTo>
                      <a:pt x="260" y="493"/>
                    </a:lnTo>
                    <a:lnTo>
                      <a:pt x="237" y="474"/>
                    </a:lnTo>
                    <a:lnTo>
                      <a:pt x="214" y="454"/>
                    </a:lnTo>
                    <a:lnTo>
                      <a:pt x="193" y="434"/>
                    </a:lnTo>
                    <a:close/>
                  </a:path>
                </a:pathLst>
              </a:custGeom>
              <a:solidFill>
                <a:srgbClr val="009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910426" name="Freeform 90"/>
              <p:cNvSpPr>
                <a:spLocks/>
              </p:cNvSpPr>
              <p:nvPr/>
            </p:nvSpPr>
            <p:spPr bwMode="auto">
              <a:xfrm>
                <a:off x="8353425" y="4673915"/>
                <a:ext cx="147638" cy="141307"/>
              </a:xfrm>
              <a:custGeom>
                <a:avLst/>
                <a:gdLst/>
                <a:ahLst/>
                <a:cxnLst>
                  <a:cxn ang="0">
                    <a:pos x="0" y="627"/>
                  </a:cxn>
                  <a:cxn ang="0">
                    <a:pos x="10" y="542"/>
                  </a:cxn>
                  <a:cxn ang="0">
                    <a:pos x="37" y="541"/>
                  </a:cxn>
                  <a:cxn ang="0">
                    <a:pos x="64" y="538"/>
                  </a:cxn>
                  <a:cxn ang="0">
                    <a:pos x="91" y="534"/>
                  </a:cxn>
                  <a:cxn ang="0">
                    <a:pos x="117" y="529"/>
                  </a:cxn>
                  <a:cxn ang="0">
                    <a:pos x="143" y="522"/>
                  </a:cxn>
                  <a:cxn ang="0">
                    <a:pos x="169" y="515"/>
                  </a:cxn>
                  <a:cxn ang="0">
                    <a:pos x="194" y="506"/>
                  </a:cxn>
                  <a:cxn ang="0">
                    <a:pos x="219" y="496"/>
                  </a:cxn>
                  <a:cxn ang="0">
                    <a:pos x="243" y="485"/>
                  </a:cxn>
                  <a:cxn ang="0">
                    <a:pos x="268" y="472"/>
                  </a:cxn>
                  <a:cxn ang="0">
                    <a:pos x="291" y="458"/>
                  </a:cxn>
                  <a:cxn ang="0">
                    <a:pos x="313" y="444"/>
                  </a:cxn>
                  <a:cxn ang="0">
                    <a:pos x="335" y="428"/>
                  </a:cxn>
                  <a:cxn ang="0">
                    <a:pos x="357" y="412"/>
                  </a:cxn>
                  <a:cxn ang="0">
                    <a:pos x="377" y="394"/>
                  </a:cxn>
                  <a:cxn ang="0">
                    <a:pos x="397" y="374"/>
                  </a:cxn>
                  <a:cxn ang="0">
                    <a:pos x="415" y="356"/>
                  </a:cxn>
                  <a:cxn ang="0">
                    <a:pos x="433" y="337"/>
                  </a:cxn>
                  <a:cxn ang="0">
                    <a:pos x="449" y="317"/>
                  </a:cxn>
                  <a:cxn ang="0">
                    <a:pos x="464" y="296"/>
                  </a:cxn>
                  <a:cxn ang="0">
                    <a:pos x="478" y="275"/>
                  </a:cxn>
                  <a:cxn ang="0">
                    <a:pos x="491" y="253"/>
                  </a:cxn>
                  <a:cxn ang="0">
                    <a:pos x="503" y="231"/>
                  </a:cxn>
                  <a:cxn ang="0">
                    <a:pos x="514" y="208"/>
                  </a:cxn>
                  <a:cxn ang="0">
                    <a:pos x="524" y="185"/>
                  </a:cxn>
                  <a:cxn ang="0">
                    <a:pos x="533" y="162"/>
                  </a:cxn>
                  <a:cxn ang="0">
                    <a:pos x="541" y="138"/>
                  </a:cxn>
                  <a:cxn ang="0">
                    <a:pos x="548" y="113"/>
                  </a:cxn>
                  <a:cxn ang="0">
                    <a:pos x="553" y="88"/>
                  </a:cxn>
                  <a:cxn ang="0">
                    <a:pos x="558" y="63"/>
                  </a:cxn>
                  <a:cxn ang="0">
                    <a:pos x="562" y="37"/>
                  </a:cxn>
                  <a:cxn ang="0">
                    <a:pos x="564" y="12"/>
                  </a:cxn>
                  <a:cxn ang="0">
                    <a:pos x="649" y="0"/>
                  </a:cxn>
                  <a:cxn ang="0">
                    <a:pos x="643" y="64"/>
                  </a:cxn>
                  <a:cxn ang="0">
                    <a:pos x="631" y="126"/>
                  </a:cxn>
                  <a:cxn ang="0">
                    <a:pos x="613" y="186"/>
                  </a:cxn>
                  <a:cxn ang="0">
                    <a:pos x="589" y="244"/>
                  </a:cxn>
                  <a:cxn ang="0">
                    <a:pos x="561" y="298"/>
                  </a:cxn>
                  <a:cxn ang="0">
                    <a:pos x="529" y="350"/>
                  </a:cxn>
                  <a:cxn ang="0">
                    <a:pos x="491" y="398"/>
                  </a:cxn>
                  <a:cxn ang="0">
                    <a:pos x="449" y="442"/>
                  </a:cxn>
                  <a:cxn ang="0">
                    <a:pos x="403" y="483"/>
                  </a:cxn>
                  <a:cxn ang="0">
                    <a:pos x="355" y="519"/>
                  </a:cxn>
                  <a:cxn ang="0">
                    <a:pos x="302" y="550"/>
                  </a:cxn>
                  <a:cxn ang="0">
                    <a:pos x="246" y="577"/>
                  </a:cxn>
                  <a:cxn ang="0">
                    <a:pos x="188" y="598"/>
                  </a:cxn>
                  <a:cxn ang="0">
                    <a:pos x="127" y="613"/>
                  </a:cxn>
                  <a:cxn ang="0">
                    <a:pos x="64" y="623"/>
                  </a:cxn>
                  <a:cxn ang="0">
                    <a:pos x="0" y="627"/>
                  </a:cxn>
                </a:cxnLst>
                <a:rect l="0" t="0" r="r" b="b"/>
                <a:pathLst>
                  <a:path w="649" h="627">
                    <a:moveTo>
                      <a:pt x="0" y="627"/>
                    </a:moveTo>
                    <a:lnTo>
                      <a:pt x="10" y="542"/>
                    </a:lnTo>
                    <a:lnTo>
                      <a:pt x="37" y="541"/>
                    </a:lnTo>
                    <a:lnTo>
                      <a:pt x="64" y="538"/>
                    </a:lnTo>
                    <a:lnTo>
                      <a:pt x="91" y="534"/>
                    </a:lnTo>
                    <a:lnTo>
                      <a:pt x="117" y="529"/>
                    </a:lnTo>
                    <a:lnTo>
                      <a:pt x="143" y="522"/>
                    </a:lnTo>
                    <a:lnTo>
                      <a:pt x="169" y="515"/>
                    </a:lnTo>
                    <a:lnTo>
                      <a:pt x="194" y="506"/>
                    </a:lnTo>
                    <a:lnTo>
                      <a:pt x="219" y="496"/>
                    </a:lnTo>
                    <a:lnTo>
                      <a:pt x="243" y="485"/>
                    </a:lnTo>
                    <a:lnTo>
                      <a:pt x="268" y="472"/>
                    </a:lnTo>
                    <a:lnTo>
                      <a:pt x="291" y="458"/>
                    </a:lnTo>
                    <a:lnTo>
                      <a:pt x="313" y="444"/>
                    </a:lnTo>
                    <a:lnTo>
                      <a:pt x="335" y="428"/>
                    </a:lnTo>
                    <a:lnTo>
                      <a:pt x="357" y="412"/>
                    </a:lnTo>
                    <a:lnTo>
                      <a:pt x="377" y="394"/>
                    </a:lnTo>
                    <a:lnTo>
                      <a:pt x="397" y="374"/>
                    </a:lnTo>
                    <a:lnTo>
                      <a:pt x="415" y="356"/>
                    </a:lnTo>
                    <a:lnTo>
                      <a:pt x="433" y="337"/>
                    </a:lnTo>
                    <a:lnTo>
                      <a:pt x="449" y="317"/>
                    </a:lnTo>
                    <a:lnTo>
                      <a:pt x="464" y="296"/>
                    </a:lnTo>
                    <a:lnTo>
                      <a:pt x="478" y="275"/>
                    </a:lnTo>
                    <a:lnTo>
                      <a:pt x="491" y="253"/>
                    </a:lnTo>
                    <a:lnTo>
                      <a:pt x="503" y="231"/>
                    </a:lnTo>
                    <a:lnTo>
                      <a:pt x="514" y="208"/>
                    </a:lnTo>
                    <a:lnTo>
                      <a:pt x="524" y="185"/>
                    </a:lnTo>
                    <a:lnTo>
                      <a:pt x="533" y="162"/>
                    </a:lnTo>
                    <a:lnTo>
                      <a:pt x="541" y="138"/>
                    </a:lnTo>
                    <a:lnTo>
                      <a:pt x="548" y="113"/>
                    </a:lnTo>
                    <a:lnTo>
                      <a:pt x="553" y="88"/>
                    </a:lnTo>
                    <a:lnTo>
                      <a:pt x="558" y="63"/>
                    </a:lnTo>
                    <a:lnTo>
                      <a:pt x="562" y="37"/>
                    </a:lnTo>
                    <a:lnTo>
                      <a:pt x="564" y="12"/>
                    </a:lnTo>
                    <a:lnTo>
                      <a:pt x="649" y="0"/>
                    </a:lnTo>
                    <a:lnTo>
                      <a:pt x="643" y="64"/>
                    </a:lnTo>
                    <a:lnTo>
                      <a:pt x="631" y="126"/>
                    </a:lnTo>
                    <a:lnTo>
                      <a:pt x="613" y="186"/>
                    </a:lnTo>
                    <a:lnTo>
                      <a:pt x="589" y="244"/>
                    </a:lnTo>
                    <a:lnTo>
                      <a:pt x="561" y="298"/>
                    </a:lnTo>
                    <a:lnTo>
                      <a:pt x="529" y="350"/>
                    </a:lnTo>
                    <a:lnTo>
                      <a:pt x="491" y="398"/>
                    </a:lnTo>
                    <a:lnTo>
                      <a:pt x="449" y="442"/>
                    </a:lnTo>
                    <a:lnTo>
                      <a:pt x="403" y="483"/>
                    </a:lnTo>
                    <a:lnTo>
                      <a:pt x="355" y="519"/>
                    </a:lnTo>
                    <a:lnTo>
                      <a:pt x="302" y="550"/>
                    </a:lnTo>
                    <a:lnTo>
                      <a:pt x="246" y="577"/>
                    </a:lnTo>
                    <a:lnTo>
                      <a:pt x="188" y="598"/>
                    </a:lnTo>
                    <a:lnTo>
                      <a:pt x="127" y="613"/>
                    </a:lnTo>
                    <a:lnTo>
                      <a:pt x="64" y="623"/>
                    </a:lnTo>
                    <a:lnTo>
                      <a:pt x="0" y="627"/>
                    </a:lnTo>
                    <a:close/>
                  </a:path>
                </a:pathLst>
              </a:custGeom>
              <a:solidFill>
                <a:srgbClr val="009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910427" name="Freeform 91"/>
              <p:cNvSpPr>
                <a:spLocks/>
              </p:cNvSpPr>
              <p:nvPr/>
            </p:nvSpPr>
            <p:spPr bwMode="auto">
              <a:xfrm>
                <a:off x="8324850" y="4643749"/>
                <a:ext cx="46038" cy="46043"/>
              </a:xfrm>
              <a:custGeom>
                <a:avLst/>
                <a:gdLst/>
                <a:ahLst/>
                <a:cxnLst>
                  <a:cxn ang="0">
                    <a:pos x="101" y="203"/>
                  </a:cxn>
                  <a:cxn ang="0">
                    <a:pos x="122" y="201"/>
                  </a:cxn>
                  <a:cxn ang="0">
                    <a:pos x="141" y="195"/>
                  </a:cxn>
                  <a:cxn ang="0">
                    <a:pos x="158" y="186"/>
                  </a:cxn>
                  <a:cxn ang="0">
                    <a:pos x="173" y="173"/>
                  </a:cxn>
                  <a:cxn ang="0">
                    <a:pos x="185" y="158"/>
                  </a:cxn>
                  <a:cxn ang="0">
                    <a:pos x="194" y="140"/>
                  </a:cxn>
                  <a:cxn ang="0">
                    <a:pos x="200" y="121"/>
                  </a:cxn>
                  <a:cxn ang="0">
                    <a:pos x="202" y="101"/>
                  </a:cxn>
                  <a:cxn ang="0">
                    <a:pos x="200" y="80"/>
                  </a:cxn>
                  <a:cxn ang="0">
                    <a:pos x="194" y="61"/>
                  </a:cxn>
                  <a:cxn ang="0">
                    <a:pos x="185" y="44"/>
                  </a:cxn>
                  <a:cxn ang="0">
                    <a:pos x="173" y="29"/>
                  </a:cxn>
                  <a:cxn ang="0">
                    <a:pos x="158" y="17"/>
                  </a:cxn>
                  <a:cxn ang="0">
                    <a:pos x="141" y="8"/>
                  </a:cxn>
                  <a:cxn ang="0">
                    <a:pos x="122" y="2"/>
                  </a:cxn>
                  <a:cxn ang="0">
                    <a:pos x="101" y="0"/>
                  </a:cxn>
                  <a:cxn ang="0">
                    <a:pos x="81" y="2"/>
                  </a:cxn>
                  <a:cxn ang="0">
                    <a:pos x="62" y="8"/>
                  </a:cxn>
                  <a:cxn ang="0">
                    <a:pos x="45" y="17"/>
                  </a:cxn>
                  <a:cxn ang="0">
                    <a:pos x="29" y="29"/>
                  </a:cxn>
                  <a:cxn ang="0">
                    <a:pos x="17" y="44"/>
                  </a:cxn>
                  <a:cxn ang="0">
                    <a:pos x="8" y="61"/>
                  </a:cxn>
                  <a:cxn ang="0">
                    <a:pos x="2" y="80"/>
                  </a:cxn>
                  <a:cxn ang="0">
                    <a:pos x="0" y="101"/>
                  </a:cxn>
                  <a:cxn ang="0">
                    <a:pos x="2" y="121"/>
                  </a:cxn>
                  <a:cxn ang="0">
                    <a:pos x="8" y="140"/>
                  </a:cxn>
                  <a:cxn ang="0">
                    <a:pos x="17" y="158"/>
                  </a:cxn>
                  <a:cxn ang="0">
                    <a:pos x="29" y="173"/>
                  </a:cxn>
                  <a:cxn ang="0">
                    <a:pos x="45" y="186"/>
                  </a:cxn>
                  <a:cxn ang="0">
                    <a:pos x="62" y="195"/>
                  </a:cxn>
                  <a:cxn ang="0">
                    <a:pos x="81" y="201"/>
                  </a:cxn>
                  <a:cxn ang="0">
                    <a:pos x="101" y="203"/>
                  </a:cxn>
                </a:cxnLst>
                <a:rect l="0" t="0" r="r" b="b"/>
                <a:pathLst>
                  <a:path w="202" h="203">
                    <a:moveTo>
                      <a:pt x="101" y="203"/>
                    </a:moveTo>
                    <a:lnTo>
                      <a:pt x="122" y="201"/>
                    </a:lnTo>
                    <a:lnTo>
                      <a:pt x="141" y="195"/>
                    </a:lnTo>
                    <a:lnTo>
                      <a:pt x="158" y="186"/>
                    </a:lnTo>
                    <a:lnTo>
                      <a:pt x="173" y="173"/>
                    </a:lnTo>
                    <a:lnTo>
                      <a:pt x="185" y="158"/>
                    </a:lnTo>
                    <a:lnTo>
                      <a:pt x="194" y="140"/>
                    </a:lnTo>
                    <a:lnTo>
                      <a:pt x="200" y="121"/>
                    </a:lnTo>
                    <a:lnTo>
                      <a:pt x="202" y="101"/>
                    </a:lnTo>
                    <a:lnTo>
                      <a:pt x="200" y="80"/>
                    </a:lnTo>
                    <a:lnTo>
                      <a:pt x="194" y="61"/>
                    </a:lnTo>
                    <a:lnTo>
                      <a:pt x="185" y="44"/>
                    </a:lnTo>
                    <a:lnTo>
                      <a:pt x="173" y="29"/>
                    </a:lnTo>
                    <a:lnTo>
                      <a:pt x="158" y="17"/>
                    </a:lnTo>
                    <a:lnTo>
                      <a:pt x="141" y="8"/>
                    </a:lnTo>
                    <a:lnTo>
                      <a:pt x="122" y="2"/>
                    </a:lnTo>
                    <a:lnTo>
                      <a:pt x="101" y="0"/>
                    </a:lnTo>
                    <a:lnTo>
                      <a:pt x="81" y="2"/>
                    </a:lnTo>
                    <a:lnTo>
                      <a:pt x="62" y="8"/>
                    </a:lnTo>
                    <a:lnTo>
                      <a:pt x="45" y="17"/>
                    </a:lnTo>
                    <a:lnTo>
                      <a:pt x="29" y="29"/>
                    </a:lnTo>
                    <a:lnTo>
                      <a:pt x="17" y="44"/>
                    </a:lnTo>
                    <a:lnTo>
                      <a:pt x="8" y="61"/>
                    </a:lnTo>
                    <a:lnTo>
                      <a:pt x="2" y="80"/>
                    </a:lnTo>
                    <a:lnTo>
                      <a:pt x="0" y="101"/>
                    </a:lnTo>
                    <a:lnTo>
                      <a:pt x="2" y="121"/>
                    </a:lnTo>
                    <a:lnTo>
                      <a:pt x="8" y="140"/>
                    </a:lnTo>
                    <a:lnTo>
                      <a:pt x="17" y="158"/>
                    </a:lnTo>
                    <a:lnTo>
                      <a:pt x="29" y="173"/>
                    </a:lnTo>
                    <a:lnTo>
                      <a:pt x="45" y="186"/>
                    </a:lnTo>
                    <a:lnTo>
                      <a:pt x="62" y="195"/>
                    </a:lnTo>
                    <a:lnTo>
                      <a:pt x="81" y="201"/>
                    </a:lnTo>
                    <a:lnTo>
                      <a:pt x="101" y="203"/>
                    </a:lnTo>
                    <a:close/>
                  </a:path>
                </a:pathLst>
              </a:custGeom>
              <a:solidFill>
                <a:srgbClr val="009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910428" name="Freeform 92"/>
              <p:cNvSpPr>
                <a:spLocks/>
              </p:cNvSpPr>
              <p:nvPr/>
            </p:nvSpPr>
            <p:spPr bwMode="auto">
              <a:xfrm>
                <a:off x="8320088" y="4415118"/>
                <a:ext cx="55562" cy="65096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1" y="23"/>
                  </a:cxn>
                  <a:cxn ang="0">
                    <a:pos x="2" y="17"/>
                  </a:cxn>
                  <a:cxn ang="0">
                    <a:pos x="5" y="12"/>
                  </a:cxn>
                  <a:cxn ang="0">
                    <a:pos x="9" y="8"/>
                  </a:cxn>
                  <a:cxn ang="0">
                    <a:pos x="13" y="4"/>
                  </a:cxn>
                  <a:cxn ang="0">
                    <a:pos x="18" y="2"/>
                  </a:cxn>
                  <a:cxn ang="0">
                    <a:pos x="24" y="1"/>
                  </a:cxn>
                  <a:cxn ang="0">
                    <a:pos x="30" y="0"/>
                  </a:cxn>
                  <a:cxn ang="0">
                    <a:pos x="36" y="1"/>
                  </a:cxn>
                  <a:cxn ang="0">
                    <a:pos x="43" y="4"/>
                  </a:cxn>
                  <a:cxn ang="0">
                    <a:pos x="50" y="8"/>
                  </a:cxn>
                  <a:cxn ang="0">
                    <a:pos x="56" y="13"/>
                  </a:cxn>
                  <a:cxn ang="0">
                    <a:pos x="182" y="182"/>
                  </a:cxn>
                  <a:cxn ang="0">
                    <a:pos x="183" y="182"/>
                  </a:cxn>
                  <a:cxn ang="0">
                    <a:pos x="183" y="30"/>
                  </a:cxn>
                  <a:cxn ang="0">
                    <a:pos x="185" y="17"/>
                  </a:cxn>
                  <a:cxn ang="0">
                    <a:pos x="192" y="8"/>
                  </a:cxn>
                  <a:cxn ang="0">
                    <a:pos x="201" y="2"/>
                  </a:cxn>
                  <a:cxn ang="0">
                    <a:pos x="212" y="0"/>
                  </a:cxn>
                  <a:cxn ang="0">
                    <a:pos x="218" y="1"/>
                  </a:cxn>
                  <a:cxn ang="0">
                    <a:pos x="224" y="2"/>
                  </a:cxn>
                  <a:cxn ang="0">
                    <a:pos x="230" y="4"/>
                  </a:cxn>
                  <a:cxn ang="0">
                    <a:pos x="234" y="8"/>
                  </a:cxn>
                  <a:cxn ang="0">
                    <a:pos x="238" y="12"/>
                  </a:cxn>
                  <a:cxn ang="0">
                    <a:pos x="241" y="17"/>
                  </a:cxn>
                  <a:cxn ang="0">
                    <a:pos x="242" y="23"/>
                  </a:cxn>
                  <a:cxn ang="0">
                    <a:pos x="243" y="30"/>
                  </a:cxn>
                  <a:cxn ang="0">
                    <a:pos x="243" y="258"/>
                  </a:cxn>
                  <a:cxn ang="0">
                    <a:pos x="242" y="265"/>
                  </a:cxn>
                  <a:cxn ang="0">
                    <a:pos x="241" y="271"/>
                  </a:cxn>
                  <a:cxn ang="0">
                    <a:pos x="238" y="277"/>
                  </a:cxn>
                  <a:cxn ang="0">
                    <a:pos x="234" y="281"/>
                  </a:cxn>
                  <a:cxn ang="0">
                    <a:pos x="230" y="284"/>
                  </a:cxn>
                  <a:cxn ang="0">
                    <a:pos x="224" y="287"/>
                  </a:cxn>
                  <a:cxn ang="0">
                    <a:pos x="218" y="288"/>
                  </a:cxn>
                  <a:cxn ang="0">
                    <a:pos x="212" y="289"/>
                  </a:cxn>
                  <a:cxn ang="0">
                    <a:pos x="206" y="288"/>
                  </a:cxn>
                  <a:cxn ang="0">
                    <a:pos x="199" y="285"/>
                  </a:cxn>
                  <a:cxn ang="0">
                    <a:pos x="193" y="281"/>
                  </a:cxn>
                  <a:cxn ang="0">
                    <a:pos x="188" y="276"/>
                  </a:cxn>
                  <a:cxn ang="0">
                    <a:pos x="61" y="109"/>
                  </a:cxn>
                  <a:cxn ang="0">
                    <a:pos x="61" y="109"/>
                  </a:cxn>
                  <a:cxn ang="0">
                    <a:pos x="61" y="258"/>
                  </a:cxn>
                  <a:cxn ang="0">
                    <a:pos x="60" y="265"/>
                  </a:cxn>
                  <a:cxn ang="0">
                    <a:pos x="59" y="271"/>
                  </a:cxn>
                  <a:cxn ang="0">
                    <a:pos x="56" y="277"/>
                  </a:cxn>
                  <a:cxn ang="0">
                    <a:pos x="51" y="281"/>
                  </a:cxn>
                  <a:cxn ang="0">
                    <a:pos x="47" y="284"/>
                  </a:cxn>
                  <a:cxn ang="0">
                    <a:pos x="42" y="287"/>
                  </a:cxn>
                  <a:cxn ang="0">
                    <a:pos x="36" y="288"/>
                  </a:cxn>
                  <a:cxn ang="0">
                    <a:pos x="30" y="289"/>
                  </a:cxn>
                  <a:cxn ang="0">
                    <a:pos x="24" y="288"/>
                  </a:cxn>
                  <a:cxn ang="0">
                    <a:pos x="18" y="287"/>
                  </a:cxn>
                  <a:cxn ang="0">
                    <a:pos x="13" y="284"/>
                  </a:cxn>
                  <a:cxn ang="0">
                    <a:pos x="9" y="281"/>
                  </a:cxn>
                  <a:cxn ang="0">
                    <a:pos x="5" y="277"/>
                  </a:cxn>
                  <a:cxn ang="0">
                    <a:pos x="2" y="271"/>
                  </a:cxn>
                  <a:cxn ang="0">
                    <a:pos x="1" y="265"/>
                  </a:cxn>
                  <a:cxn ang="0">
                    <a:pos x="0" y="258"/>
                  </a:cxn>
                  <a:cxn ang="0">
                    <a:pos x="0" y="30"/>
                  </a:cxn>
                </a:cxnLst>
                <a:rect l="0" t="0" r="r" b="b"/>
                <a:pathLst>
                  <a:path w="243" h="289">
                    <a:moveTo>
                      <a:pt x="0" y="30"/>
                    </a:moveTo>
                    <a:lnTo>
                      <a:pt x="1" y="23"/>
                    </a:lnTo>
                    <a:lnTo>
                      <a:pt x="2" y="17"/>
                    </a:lnTo>
                    <a:lnTo>
                      <a:pt x="5" y="12"/>
                    </a:lnTo>
                    <a:lnTo>
                      <a:pt x="9" y="8"/>
                    </a:lnTo>
                    <a:lnTo>
                      <a:pt x="13" y="4"/>
                    </a:lnTo>
                    <a:lnTo>
                      <a:pt x="18" y="2"/>
                    </a:lnTo>
                    <a:lnTo>
                      <a:pt x="24" y="1"/>
                    </a:lnTo>
                    <a:lnTo>
                      <a:pt x="30" y="0"/>
                    </a:lnTo>
                    <a:lnTo>
                      <a:pt x="36" y="1"/>
                    </a:lnTo>
                    <a:lnTo>
                      <a:pt x="43" y="4"/>
                    </a:lnTo>
                    <a:lnTo>
                      <a:pt x="50" y="8"/>
                    </a:lnTo>
                    <a:lnTo>
                      <a:pt x="56" y="13"/>
                    </a:lnTo>
                    <a:lnTo>
                      <a:pt x="182" y="182"/>
                    </a:lnTo>
                    <a:lnTo>
                      <a:pt x="183" y="182"/>
                    </a:lnTo>
                    <a:lnTo>
                      <a:pt x="183" y="30"/>
                    </a:lnTo>
                    <a:lnTo>
                      <a:pt x="185" y="17"/>
                    </a:lnTo>
                    <a:lnTo>
                      <a:pt x="192" y="8"/>
                    </a:lnTo>
                    <a:lnTo>
                      <a:pt x="201" y="2"/>
                    </a:lnTo>
                    <a:lnTo>
                      <a:pt x="212" y="0"/>
                    </a:lnTo>
                    <a:lnTo>
                      <a:pt x="218" y="1"/>
                    </a:lnTo>
                    <a:lnTo>
                      <a:pt x="224" y="2"/>
                    </a:lnTo>
                    <a:lnTo>
                      <a:pt x="230" y="4"/>
                    </a:lnTo>
                    <a:lnTo>
                      <a:pt x="234" y="8"/>
                    </a:lnTo>
                    <a:lnTo>
                      <a:pt x="238" y="12"/>
                    </a:lnTo>
                    <a:lnTo>
                      <a:pt x="241" y="17"/>
                    </a:lnTo>
                    <a:lnTo>
                      <a:pt x="242" y="23"/>
                    </a:lnTo>
                    <a:lnTo>
                      <a:pt x="243" y="30"/>
                    </a:lnTo>
                    <a:lnTo>
                      <a:pt x="243" y="258"/>
                    </a:lnTo>
                    <a:lnTo>
                      <a:pt x="242" y="265"/>
                    </a:lnTo>
                    <a:lnTo>
                      <a:pt x="241" y="271"/>
                    </a:lnTo>
                    <a:lnTo>
                      <a:pt x="238" y="277"/>
                    </a:lnTo>
                    <a:lnTo>
                      <a:pt x="234" y="281"/>
                    </a:lnTo>
                    <a:lnTo>
                      <a:pt x="230" y="284"/>
                    </a:lnTo>
                    <a:lnTo>
                      <a:pt x="224" y="287"/>
                    </a:lnTo>
                    <a:lnTo>
                      <a:pt x="218" y="288"/>
                    </a:lnTo>
                    <a:lnTo>
                      <a:pt x="212" y="289"/>
                    </a:lnTo>
                    <a:lnTo>
                      <a:pt x="206" y="288"/>
                    </a:lnTo>
                    <a:lnTo>
                      <a:pt x="199" y="285"/>
                    </a:lnTo>
                    <a:lnTo>
                      <a:pt x="193" y="281"/>
                    </a:lnTo>
                    <a:lnTo>
                      <a:pt x="188" y="276"/>
                    </a:lnTo>
                    <a:lnTo>
                      <a:pt x="61" y="109"/>
                    </a:lnTo>
                    <a:lnTo>
                      <a:pt x="61" y="109"/>
                    </a:lnTo>
                    <a:lnTo>
                      <a:pt x="61" y="258"/>
                    </a:lnTo>
                    <a:lnTo>
                      <a:pt x="60" y="265"/>
                    </a:lnTo>
                    <a:lnTo>
                      <a:pt x="59" y="271"/>
                    </a:lnTo>
                    <a:lnTo>
                      <a:pt x="56" y="277"/>
                    </a:lnTo>
                    <a:lnTo>
                      <a:pt x="51" y="281"/>
                    </a:lnTo>
                    <a:lnTo>
                      <a:pt x="47" y="284"/>
                    </a:lnTo>
                    <a:lnTo>
                      <a:pt x="42" y="287"/>
                    </a:lnTo>
                    <a:lnTo>
                      <a:pt x="36" y="288"/>
                    </a:lnTo>
                    <a:lnTo>
                      <a:pt x="30" y="289"/>
                    </a:lnTo>
                    <a:lnTo>
                      <a:pt x="24" y="288"/>
                    </a:lnTo>
                    <a:lnTo>
                      <a:pt x="18" y="287"/>
                    </a:lnTo>
                    <a:lnTo>
                      <a:pt x="13" y="284"/>
                    </a:lnTo>
                    <a:lnTo>
                      <a:pt x="9" y="281"/>
                    </a:lnTo>
                    <a:lnTo>
                      <a:pt x="5" y="277"/>
                    </a:lnTo>
                    <a:lnTo>
                      <a:pt x="2" y="271"/>
                    </a:lnTo>
                    <a:lnTo>
                      <a:pt x="1" y="265"/>
                    </a:lnTo>
                    <a:lnTo>
                      <a:pt x="0" y="25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18452" name="Group 121"/>
            <p:cNvGrpSpPr>
              <a:grpSpLocks/>
            </p:cNvGrpSpPr>
            <p:nvPr/>
          </p:nvGrpSpPr>
          <p:grpSpPr bwMode="auto">
            <a:xfrm>
              <a:off x="14111" y="2824339"/>
              <a:ext cx="1130300" cy="1392592"/>
              <a:chOff x="14111" y="2824339"/>
              <a:chExt cx="1130300" cy="1392592"/>
            </a:xfrm>
          </p:grpSpPr>
          <p:cxnSp>
            <p:nvCxnSpPr>
              <p:cNvPr id="18457" name="Straight Arrow Connector 111"/>
              <p:cNvCxnSpPr>
                <a:cxnSpLocks noChangeShapeType="1"/>
              </p:cNvCxnSpPr>
              <p:nvPr/>
            </p:nvCxnSpPr>
            <p:spPr bwMode="auto">
              <a:xfrm rot="5400000" flipH="1">
                <a:off x="316883" y="3436674"/>
                <a:ext cx="1126596" cy="433917"/>
              </a:xfrm>
              <a:prstGeom prst="straightConnector1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/>
              </a:ln>
            </p:spPr>
          </p:cxnSp>
          <p:sp>
            <p:nvSpPr>
              <p:cNvPr id="113" name="TextBox 112"/>
              <p:cNvSpPr txBox="1"/>
              <p:nvPr/>
            </p:nvSpPr>
            <p:spPr bwMode="auto">
              <a:xfrm>
                <a:off x="14288" y="2824229"/>
                <a:ext cx="1130300" cy="36993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buSzPct val="100000"/>
                  <a:defRPr/>
                </a:pPr>
                <a:r>
                  <a:rPr lang="en-US" sz="18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omic Sans MS" charset="0"/>
                    <a:ea typeface="ＭＳ Ｐゴシック" charset="-128"/>
                    <a:cs typeface="ＭＳ Ｐゴシック" charset="-128"/>
                  </a:rPr>
                  <a:t>Radiator</a:t>
                </a:r>
              </a:p>
            </p:txBody>
          </p:sp>
        </p:grpSp>
        <p:sp>
          <p:nvSpPr>
            <p:cNvPr id="112" name="Rectangle 111"/>
            <p:cNvSpPr/>
            <p:nvPr/>
          </p:nvSpPr>
          <p:spPr bwMode="auto">
            <a:xfrm>
              <a:off x="6534150" y="4205540"/>
              <a:ext cx="254000" cy="127017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4" name="Line 78"/>
            <p:cNvSpPr>
              <a:spLocks noChangeShapeType="1"/>
            </p:cNvSpPr>
            <p:nvPr/>
          </p:nvSpPr>
          <p:spPr bwMode="auto">
            <a:xfrm>
              <a:off x="6491288" y="3584743"/>
              <a:ext cx="131762" cy="596981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489575" y="3062386"/>
              <a:ext cx="1543050" cy="58427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buSzPct val="100000"/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rPr>
                <a:t>Pair</a:t>
              </a:r>
            </a:p>
            <a:p>
              <a:pPr algn="ctr">
                <a:buSzPct val="100000"/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rPr>
                <a:t>Spectrometer</a:t>
              </a:r>
            </a:p>
          </p:txBody>
        </p:sp>
        <p:sp>
          <p:nvSpPr>
            <p:cNvPr id="18456" name="Text Box 22"/>
            <p:cNvSpPr txBox="1">
              <a:spLocks noChangeArrowheads="1"/>
            </p:cNvSpPr>
            <p:nvPr/>
          </p:nvSpPr>
          <p:spPr bwMode="auto">
            <a:xfrm>
              <a:off x="4049705" y="5639152"/>
              <a:ext cx="2473303" cy="461665"/>
            </a:xfrm>
            <a:prstGeom prst="rect">
              <a:avLst/>
            </a:prstGeom>
            <a:solidFill>
              <a:srgbClr val="FFCC66"/>
            </a:solidFill>
            <a:ln w="44450">
              <a:solidFill>
                <a:srgbClr val="FF8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/>
                <a:t>Collimator Cave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gif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MS Mincho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9525" cap="flat" cmpd="sng" algn="ctr">
          <a:solidFill>
            <a:srgbClr val="B2B2B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9525" cap="flat" cmpd="sng" algn="ctr">
          <a:solidFill>
            <a:srgbClr val="B2B2B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buSzPct val="100000"/>
          <a:buBlip>
            <a:blip xmlns:r="http://schemas.openxmlformats.org/officeDocument/2006/relationships" r:embed="rId1"/>
          </a:buBlip>
          <a:defRPr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14272</TotalTime>
  <Words>193</Words>
  <Application>Microsoft PowerPoint</Application>
  <PresentationFormat>On-screen Show (4:3)</PresentationFormat>
  <Paragraphs>93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Comic Sans MS</vt:lpstr>
      <vt:lpstr>ＭＳ Ｐゴシック</vt:lpstr>
      <vt:lpstr>Arial</vt:lpstr>
      <vt:lpstr>MS Mincho</vt:lpstr>
      <vt:lpstr>Times New Roman</vt:lpstr>
      <vt:lpstr>Century Schoolbook</vt:lpstr>
      <vt:lpstr>Arial Unicode MS</vt:lpstr>
      <vt:lpstr>Comic Sans MS Bold</vt:lpstr>
      <vt:lpstr>Default Design</vt:lpstr>
      <vt:lpstr>The JLab 12GeV Upgrade</vt:lpstr>
      <vt:lpstr>JLAB Today</vt:lpstr>
      <vt:lpstr>Rendering of Hall D Complex – Overhead View</vt:lpstr>
      <vt:lpstr>Hall D Complex</vt:lpstr>
      <vt:lpstr>Hall D Complex – Site Plan from Drawings</vt:lpstr>
      <vt:lpstr>Photon beam and experimental area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HuskyPC</cp:lastModifiedBy>
  <cp:revision>749</cp:revision>
  <dcterms:created xsi:type="dcterms:W3CDTF">2008-11-13T01:23:55Z</dcterms:created>
  <dcterms:modified xsi:type="dcterms:W3CDTF">2008-11-13T02:41:00Z</dcterms:modified>
</cp:coreProperties>
</file>