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93" r:id="rId3"/>
    <p:sldId id="294" r:id="rId4"/>
    <p:sldId id="286" r:id="rId5"/>
    <p:sldId id="290" r:id="rId6"/>
    <p:sldId id="287" r:id="rId7"/>
    <p:sldId id="297" r:id="rId8"/>
    <p:sldId id="295" r:id="rId9"/>
    <p:sldId id="296" r:id="rId10"/>
    <p:sldId id="299" r:id="rId11"/>
    <p:sldId id="264" r:id="rId12"/>
    <p:sldId id="298" r:id="rId13"/>
    <p:sldId id="292" r:id="rId14"/>
    <p:sldId id="300" r:id="rId15"/>
    <p:sldId id="301" r:id="rId16"/>
    <p:sldId id="302" r:id="rId17"/>
    <p:sldId id="303" r:id="rId18"/>
    <p:sldId id="305" r:id="rId19"/>
    <p:sldId id="284" r:id="rId20"/>
    <p:sldId id="285" r:id="rId21"/>
    <p:sldId id="289" r:id="rId22"/>
    <p:sldId id="304" r:id="rId2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6" d="100"/>
          <a:sy n="106"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en-US"/>
          </a:p>
        </p:txBody>
      </p:sp>
      <p:sp>
        <p:nvSpPr>
          <p:cNvPr id="39939"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B72B34E0-FC89-4987-9E9F-27D5C96C2438}" type="datetimeFigureOut">
              <a:rPr lang="en-US"/>
              <a:pPr/>
              <a:t>5/14/2009</a:t>
            </a:fld>
            <a:endParaRPr lang="en-US"/>
          </a:p>
        </p:txBody>
      </p:sp>
      <p:sp>
        <p:nvSpPr>
          <p:cNvPr id="39940" name="Rectangle 4"/>
          <p:cNvSpPr>
            <a:spLocks noRo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701675" y="4421188"/>
            <a:ext cx="5619750" cy="4189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en-US"/>
          </a:p>
        </p:txBody>
      </p:sp>
      <p:sp>
        <p:nvSpPr>
          <p:cNvPr id="39943"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AED73F89-D962-455B-A473-CF7B5003B75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12DF3EAA-253A-400B-A240-BC94EAC8B448}" type="datetimeFigureOut">
              <a:rPr lang="en-US"/>
              <a:pPr>
                <a:defRPr/>
              </a:pPr>
              <a:t>5/14/2009</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67AE3F9-52D6-43B2-8BE8-B7122BDDC6F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47BC487-5F7A-417A-897A-3DE2A88CBEA8}" type="datetimeFigureOut">
              <a:rPr lang="en-US"/>
              <a:pPr>
                <a:defRPr/>
              </a:pPr>
              <a:t>5/14/2009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727353F-56FF-470D-8F2D-A8B8A0A301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9D5CE55-6A56-4CCB-8E40-C4F61C20680F}" type="datetimeFigureOut">
              <a:rPr lang="en-US"/>
              <a:pPr>
                <a:defRPr/>
              </a:pPr>
              <a:t>5/14/2009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B66AB4B-2D56-4414-A2D4-4757C8B9E7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12392"/>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97049A9-1BF0-46B6-A5EB-75E7638CEAAC}" type="datetimeFigureOut">
              <a:rPr lang="en-US"/>
              <a:pPr>
                <a:defRPr/>
              </a:pPr>
              <a:t>5/14/2009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F7E4B09-BF34-486F-B032-BFA803A038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4F0E2E-033E-47D6-A82D-B9044F2ADA4A}" type="datetimeFigureOut">
              <a:rPr lang="en-US"/>
              <a:pPr>
                <a:defRPr/>
              </a:pPr>
              <a:t>5/14/2009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BAFD6A-0EF5-4E61-8C8E-E301497E29B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6611A2A-571C-498A-B4D6-95DB19B7E3AD}" type="datetimeFigureOut">
              <a:rPr lang="en-US"/>
              <a:pPr>
                <a:defRPr/>
              </a:pPr>
              <a:t>5/14/2009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AC13F9F-0B50-4497-A025-D4E53E4CDD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0CA2DA4-A200-4639-B57B-C44276846AA4}" type="datetimeFigureOut">
              <a:rPr lang="en-US"/>
              <a:pPr>
                <a:defRPr/>
              </a:pPr>
              <a:t>5/14/2009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8B78EDF-F6CF-47FA-8B39-534F18B7445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89863AC-A360-4EFB-B50A-0AA269EAE7C1}" type="datetimeFigureOut">
              <a:rPr lang="en-US"/>
              <a:pPr>
                <a:defRPr/>
              </a:pPr>
              <a:t>5/14/2009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AD441BA-59C9-4BE7-BA1F-C3C92BB7B0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882C217-B001-416B-A2AC-3321A2A3CF9D}" type="datetimeFigureOut">
              <a:rPr lang="en-US"/>
              <a:pPr>
                <a:defRPr/>
              </a:pPr>
              <a:t>5/14/2009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A6675D-1D40-4F02-B1AF-86F06B61B3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C168598-5333-4296-81E7-7B117E2C0153}" type="datetimeFigureOut">
              <a:rPr lang="en-US"/>
              <a:pPr>
                <a:defRPr/>
              </a:pPr>
              <a:t>5/14/2009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5DAD482-E2B3-48AF-8114-AFA105F0DE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DECB5C7-5B43-4FCC-996A-7ACF844346CE}" type="datetimeFigureOut">
              <a:rPr lang="en-US"/>
              <a:pPr>
                <a:defRPr/>
              </a:pPr>
              <a:t>5/14/2009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D4634EC-D113-495C-9C76-A5ABE31C40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40BA96D7-C4EB-439C-A7F1-FBF344014F4D}" type="datetimeFigureOut">
              <a:rPr lang="en-US"/>
              <a:pPr>
                <a:defRPr/>
              </a:pPr>
              <a:t>5/14/2009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971B926-D41E-4000-81CF-71284A39CA1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05" r:id="rId5"/>
    <p:sldLayoutId id="2147483704" r:id="rId6"/>
    <p:sldLayoutId id="2147483703" r:id="rId7"/>
    <p:sldLayoutId id="2147483702" r:id="rId8"/>
    <p:sldLayoutId id="2147483710" r:id="rId9"/>
    <p:sldLayoutId id="2147483701" r:id="rId10"/>
    <p:sldLayoutId id="2147483700"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Tagger Magnet Requirements</a:t>
            </a:r>
            <a:endParaRPr lang="en-US" dirty="0"/>
          </a:p>
        </p:txBody>
      </p:sp>
      <p:sp>
        <p:nvSpPr>
          <p:cNvPr id="13314" name="Subtitle 2"/>
          <p:cNvSpPr>
            <a:spLocks noGrp="1"/>
          </p:cNvSpPr>
          <p:nvPr>
            <p:ph type="subTitle" idx="1"/>
          </p:nvPr>
        </p:nvSpPr>
        <p:spPr>
          <a:xfrm>
            <a:off x="533400" y="3228975"/>
            <a:ext cx="7854950" cy="1752600"/>
          </a:xfrm>
        </p:spPr>
        <p:txBody>
          <a:bodyPr/>
          <a:lstStyle/>
          <a:p>
            <a:pPr marR="0"/>
            <a:r>
              <a:rPr lang="en-US" smtClean="0"/>
              <a:t>Jim Stewart (JLAB)</a:t>
            </a:r>
          </a:p>
          <a:p>
            <a:pPr marR="0"/>
            <a:r>
              <a:rPr lang="en-US" smtClean="0"/>
              <a:t>Internal Magnet Review</a:t>
            </a:r>
          </a:p>
          <a:p>
            <a:pPr marR="0"/>
            <a:r>
              <a:rPr lang="en-US" smtClean="0"/>
              <a:t>May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pPr fontAlgn="auto">
              <a:spcAft>
                <a:spcPts val="0"/>
              </a:spcAft>
              <a:defRPr/>
            </a:pPr>
            <a:r>
              <a:rPr lang="en-US" dirty="0" smtClean="0"/>
              <a:t>Magnetic Technical Requirements</a:t>
            </a:r>
            <a:endParaRPr lang="en-US" dirty="0"/>
          </a:p>
        </p:txBody>
      </p:sp>
      <p:graphicFrame>
        <p:nvGraphicFramePr>
          <p:cNvPr id="6" name="Content Placeholder 5"/>
          <p:cNvGraphicFramePr>
            <a:graphicFrameLocks noGrp="1"/>
          </p:cNvGraphicFramePr>
          <p:nvPr>
            <p:ph idx="1"/>
          </p:nvPr>
        </p:nvGraphicFramePr>
        <p:xfrm>
          <a:off x="1143000" y="1295400"/>
          <a:ext cx="6629400" cy="5341938"/>
        </p:xfrm>
        <a:graphic>
          <a:graphicData uri="http://schemas.openxmlformats.org/drawingml/2006/table">
            <a:tbl>
              <a:tblPr/>
              <a:tblGrid>
                <a:gridCol w="2378075"/>
                <a:gridCol w="647700"/>
                <a:gridCol w="3603625"/>
              </a:tblGrid>
              <a:tr h="428625">
                <a:tc>
                  <a:txBody>
                    <a:bodyPr/>
                    <a:lstStyle/>
                    <a:p>
                      <a:pPr marL="0" marR="0" lvl="0" indent="0" algn="l" defTabSz="914400" rtl="0" eaLnBrk="1" fontAlgn="base" latinLnBrk="0" hangingPunct="1">
                        <a:lnSpc>
                          <a:spcPct val="115000"/>
                        </a:lnSpc>
                        <a:spcBef>
                          <a:spcPts val="1200"/>
                        </a:spcBef>
                        <a:spcAft>
                          <a:spcPts val="100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Requirement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1200"/>
                        </a:spcBef>
                        <a:spcAft>
                          <a:spcPts val="100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Units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1200"/>
                        </a:spcBef>
                        <a:spcAft>
                          <a:spcPts val="100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Value</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15000"/>
                        </a:lnSpc>
                        <a:spcBef>
                          <a:spcPts val="120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Magnet Type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Normal conducting C-Magnet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15000"/>
                        </a:lnSpc>
                        <a:spcBef>
                          <a:spcPts val="120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Nominal magnetic field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Maximum magnetic field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1.80 (needed for hysteresis suppression)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Magnet Gap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Effective Length @1.5T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6,300 </a:t>
                      </a:r>
                      <a:r>
                        <a:rPr kumimoji="0" lang="en-US" sz="1600" b="0" i="0" u="none" strike="noStrike" cap="none" normalizeH="0" baseline="0" smtClean="0">
                          <a:ln>
                            <a:noFill/>
                          </a:ln>
                          <a:solidFill>
                            <a:schemeClr val="tx1"/>
                          </a:solidFill>
                          <a:effectLst/>
                          <a:latin typeface="Cambria Math" pitchFamily="18" charset="0"/>
                          <a:cs typeface="Times New Roman" pitchFamily="18" charset="0"/>
                        </a:rPr>
                        <a:t>±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0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Distance to -x effective field boundary @1.5T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235</a:t>
                      </a:r>
                      <a:r>
                        <a:rPr kumimoji="0" lang="en-US" sz="1600" b="0" i="0" u="none" strike="noStrike" cap="none" normalizeH="0" baseline="0" smtClean="0">
                          <a:ln>
                            <a:noFill/>
                          </a:ln>
                          <a:solidFill>
                            <a:schemeClr val="tx1"/>
                          </a:solidFill>
                          <a:effectLst/>
                          <a:latin typeface="Cambria Math" pitchFamily="18" charset="0"/>
                          <a:cs typeface="Times New Roman" pitchFamily="18" charset="0"/>
                        </a:rPr>
                        <a:t>±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Defined  in drawing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D00000-19-00-3002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Local uniformity volume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Defined in drawing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D00000-19-00-3002</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onstantia" pitchFamily="18" charset="0"/>
                        </a:rPr>
                        <a:t>3</a:t>
                      </a:r>
                      <a:r>
                        <a:rPr kumimoji="0" lang="en-US" sz="1600" b="0" i="0" u="none" strike="noStrike" cap="none" normalizeH="0" baseline="0" smtClean="0">
                          <a:ln>
                            <a:noFill/>
                          </a:ln>
                          <a:solidFill>
                            <a:schemeClr val="tx1"/>
                          </a:solidFill>
                          <a:effectLst/>
                          <a:latin typeface="Constantia" pitchFamily="18" charset="0"/>
                          <a:sym typeface="Symbol" pitchFamily="18" charset="2"/>
                        </a:rPr>
                        <a:t></a:t>
                      </a:r>
                      <a:r>
                        <a:rPr kumimoji="0" lang="en-US" sz="1600" b="0" i="0" u="none" strike="noStrike" cap="none" normalizeH="0" baseline="0" smtClean="0">
                          <a:ln>
                            <a:noFill/>
                          </a:ln>
                          <a:solidFill>
                            <a:schemeClr val="tx1"/>
                          </a:solidFill>
                          <a:effectLst/>
                          <a:latin typeface="Constantia" pitchFamily="18" charset="0"/>
                        </a:rPr>
                        <a:t>10</a:t>
                      </a:r>
                      <a:r>
                        <a:rPr kumimoji="0" lang="en-US" sz="1600" b="0" i="0" u="none" strike="noStrike" cap="none" normalizeH="0" baseline="30000" smtClean="0">
                          <a:ln>
                            <a:noFill/>
                          </a:ln>
                          <a:solidFill>
                            <a:schemeClr val="tx1"/>
                          </a:solidFill>
                          <a:effectLst/>
                          <a:latin typeface="Constantia" pitchFamily="18" charset="0"/>
                        </a:rPr>
                        <a:t>-4 </a:t>
                      </a:r>
                      <a:r>
                        <a:rPr kumimoji="0" lang="en-US" sz="1600" b="0" i="0" u="none" strike="noStrike" cap="none" normalizeH="0" baseline="0" smtClean="0">
                          <a:ln>
                            <a:noFill/>
                          </a:ln>
                          <a:solidFill>
                            <a:schemeClr val="tx1"/>
                          </a:solidFill>
                          <a:effectLst/>
                          <a:latin typeface="Constantia" pitchFamily="18" charset="0"/>
                        </a:rPr>
                        <a:t>over 100 mm length in uniform region within +/- 2mm of horiz. plane</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Global uniformity   volume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Defined  in drawing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D00000-19-00-3002</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Better than 1% in full uniform region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halld\Users\Stewart\GlueX-doc-1127\chapter5\TAGGER_ISO.png"/>
          <p:cNvPicPr>
            <a:picLocks noChangeAspect="1" noChangeArrowheads="1"/>
          </p:cNvPicPr>
          <p:nvPr/>
        </p:nvPicPr>
        <p:blipFill>
          <a:blip r:embed="rId3"/>
          <a:srcRect/>
          <a:stretch>
            <a:fillRect/>
          </a:stretch>
        </p:blipFill>
        <p:spPr bwMode="auto">
          <a:xfrm>
            <a:off x="304800" y="827088"/>
            <a:ext cx="8499475" cy="603091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457200" y="533400"/>
            <a:ext cx="8229600" cy="666750"/>
          </a:xfrm>
        </p:spPr>
        <p:txBody>
          <a:bodyPr>
            <a:normAutofit fontScale="90000"/>
          </a:bodyPr>
          <a:lstStyle/>
          <a:p>
            <a:pPr fontAlgn="auto">
              <a:spcAft>
                <a:spcPts val="0"/>
              </a:spcAft>
              <a:defRPr/>
            </a:pPr>
            <a:r>
              <a:rPr lang="en-US" dirty="0" smtClean="0"/>
              <a:t>Tagger magnet design</a:t>
            </a:r>
            <a:endParaRPr lang="en-US" dirty="0"/>
          </a:p>
        </p:txBody>
      </p:sp>
      <p:sp>
        <p:nvSpPr>
          <p:cNvPr id="7" name="Content Placeholder 6"/>
          <p:cNvSpPr>
            <a:spLocks noGrp="1"/>
          </p:cNvSpPr>
          <p:nvPr>
            <p:ph idx="1"/>
          </p:nvPr>
        </p:nvSpPr>
        <p:spPr>
          <a:xfrm>
            <a:off x="76200" y="1371600"/>
            <a:ext cx="4572000" cy="1905000"/>
          </a:xfrm>
        </p:spPr>
        <p:txBody>
          <a:bodyPr>
            <a:normAutofit/>
          </a:bodyPr>
          <a:lstStyle/>
          <a:p>
            <a:pPr marL="274320" indent="-274320" fontAlgn="auto">
              <a:spcAft>
                <a:spcPts val="0"/>
              </a:spcAft>
              <a:buClr>
                <a:schemeClr val="accent3"/>
              </a:buClr>
              <a:buFont typeface="Wingdings 2"/>
              <a:buChar char=""/>
              <a:defRPr/>
            </a:pPr>
            <a:r>
              <a:rPr lang="en-US" sz="2000" dirty="0" smtClean="0"/>
              <a:t>1.5 T  nominal field</a:t>
            </a:r>
          </a:p>
          <a:p>
            <a:pPr marL="274320" indent="-274320" fontAlgn="auto">
              <a:spcAft>
                <a:spcPts val="0"/>
              </a:spcAft>
              <a:buClr>
                <a:schemeClr val="accent3"/>
              </a:buClr>
              <a:buFont typeface="Wingdings 2"/>
              <a:buChar char=""/>
              <a:defRPr/>
            </a:pPr>
            <a:r>
              <a:rPr lang="en-US" sz="2000" dirty="0" smtClean="0"/>
              <a:t>1.1 m wide  1.4 m high 6.3 m long</a:t>
            </a:r>
          </a:p>
          <a:p>
            <a:pPr marL="274320" lvl="1" indent="-274320" fontAlgn="auto">
              <a:spcAft>
                <a:spcPts val="0"/>
              </a:spcAft>
              <a:buClr>
                <a:schemeClr val="accent3"/>
              </a:buClr>
              <a:buSzPct val="95000"/>
              <a:buFont typeface="Wingdings 2"/>
              <a:buChar char=""/>
              <a:defRPr/>
            </a:pPr>
            <a:r>
              <a:rPr lang="en-US" sz="2000" dirty="0" smtClean="0"/>
              <a:t>30 mm pole gap</a:t>
            </a:r>
          </a:p>
          <a:p>
            <a:pPr marL="274320" indent="-274320" fontAlgn="auto">
              <a:spcAft>
                <a:spcPts val="0"/>
              </a:spcAft>
              <a:buClr>
                <a:schemeClr val="accent3"/>
              </a:buClr>
              <a:buFont typeface="Wingdings 2"/>
              <a:buChar char=""/>
              <a:defRPr/>
            </a:pPr>
            <a:r>
              <a:rPr lang="en-US" sz="2000" dirty="0" smtClean="0"/>
              <a:t>Heaviest piece &lt; 25 t</a:t>
            </a:r>
          </a:p>
          <a:p>
            <a:pPr marL="274320" indent="-274320" fontAlgn="auto">
              <a:spcAft>
                <a:spcPts val="0"/>
              </a:spcAft>
              <a:buClr>
                <a:schemeClr val="accent3"/>
              </a:buClr>
              <a:buFont typeface="Wingdings 2"/>
              <a:buChar char=""/>
              <a:defRPr/>
            </a:pPr>
            <a:r>
              <a:rPr lang="en-US" sz="2000" dirty="0" smtClean="0"/>
              <a:t>80 t total mass</a:t>
            </a:r>
          </a:p>
          <a:p>
            <a:pPr marL="274320" indent="-274320" fontAlgn="auto">
              <a:spcAft>
                <a:spcPts val="0"/>
              </a:spcAft>
              <a:buClr>
                <a:schemeClr val="accent3"/>
              </a:buClr>
              <a:buFont typeface="Wingdings 2"/>
              <a:buChar char=""/>
              <a:defRPr/>
            </a:pPr>
            <a:endParaRPr lang="en-US" sz="2000" dirty="0"/>
          </a:p>
        </p:txBody>
      </p:sp>
      <p:sp>
        <p:nvSpPr>
          <p:cNvPr id="14" name="Slide Number Placeholder 13"/>
          <p:cNvSpPr>
            <a:spLocks noGrp="1"/>
          </p:cNvSpPr>
          <p:nvPr>
            <p:ph type="sldNum" sz="quarter" idx="12"/>
          </p:nvPr>
        </p:nvSpPr>
        <p:spPr/>
        <p:txBody>
          <a:bodyPr/>
          <a:lstStyle/>
          <a:p>
            <a:pPr>
              <a:defRPr/>
            </a:pPr>
            <a:fld id="{AB547C4D-180B-4641-BB67-C1E5B655498E}" type="slidenum">
              <a:rPr lang="en-US"/>
              <a:pPr>
                <a:defRPr/>
              </a:pPr>
              <a:t>11</a:t>
            </a:fld>
            <a:endParaRPr lang="en-US" dirty="0"/>
          </a:p>
        </p:txBody>
      </p:sp>
      <p:sp>
        <p:nvSpPr>
          <p:cNvPr id="8" name="Content Placeholder 6"/>
          <p:cNvSpPr txBox="1">
            <a:spLocks/>
          </p:cNvSpPr>
          <p:nvPr/>
        </p:nvSpPr>
        <p:spPr>
          <a:xfrm>
            <a:off x="4343400" y="4724400"/>
            <a:ext cx="4572000" cy="1905000"/>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r>
              <a:rPr lang="en-US" sz="2000" dirty="0">
                <a:latin typeface="+mn-lt"/>
              </a:rPr>
              <a:t>12 GeV e</a:t>
            </a:r>
            <a:r>
              <a:rPr lang="en-US" sz="2000" baseline="30000" dirty="0">
                <a:latin typeface="+mn-lt"/>
              </a:rPr>
              <a:t>-</a:t>
            </a:r>
            <a:r>
              <a:rPr lang="en-US" sz="2000" dirty="0">
                <a:latin typeface="+mn-lt"/>
              </a:rPr>
              <a:t> bent 13.4 °</a:t>
            </a:r>
          </a:p>
          <a:p>
            <a:pPr marL="274320" indent="-274320" fontAlgn="auto">
              <a:spcBef>
                <a:spcPct val="20000"/>
              </a:spcBef>
              <a:spcAft>
                <a:spcPts val="0"/>
              </a:spcAft>
              <a:buClr>
                <a:schemeClr val="accent3"/>
              </a:buClr>
              <a:buSzPct val="95000"/>
              <a:buFont typeface="Wingdings 2"/>
              <a:buChar char=""/>
              <a:defRPr/>
            </a:pPr>
            <a:r>
              <a:rPr lang="en-US" sz="2000" dirty="0">
                <a:latin typeface="+mn-lt"/>
              </a:rPr>
              <a:t>Electron measurement</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9 – 0.3 GeV electrons</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11.7 to 3 GeV photons</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~0.02% E/E0 intrinsic resolution!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Mechanical Requirements</a:t>
            </a:r>
          </a:p>
        </p:txBody>
      </p:sp>
      <p:pic>
        <p:nvPicPr>
          <p:cNvPr id="24578" name="Picture 2" descr="G:\SpaceRequirement.png"/>
          <p:cNvPicPr>
            <a:picLocks noGrp="1" noChangeAspect="1" noChangeArrowheads="1"/>
          </p:cNvPicPr>
          <p:nvPr>
            <p:ph idx="1"/>
          </p:nvPr>
        </p:nvPicPr>
        <p:blipFill>
          <a:blip r:embed="rId3"/>
          <a:srcRect/>
          <a:stretch>
            <a:fillRect/>
          </a:stretch>
        </p:blipFill>
        <p:spPr>
          <a:xfrm>
            <a:off x="4876800" y="1447800"/>
            <a:ext cx="3886200" cy="5181600"/>
          </a:xfrm>
        </p:spPr>
      </p:pic>
      <p:sp>
        <p:nvSpPr>
          <p:cNvPr id="24579" name="TextBox 4"/>
          <p:cNvSpPr txBox="1">
            <a:spLocks noChangeArrowheads="1"/>
          </p:cNvSpPr>
          <p:nvPr/>
        </p:nvSpPr>
        <p:spPr bwMode="auto">
          <a:xfrm>
            <a:off x="5562600" y="6550025"/>
            <a:ext cx="3044825" cy="307975"/>
          </a:xfrm>
          <a:prstGeom prst="rect">
            <a:avLst/>
          </a:prstGeom>
          <a:noFill/>
          <a:ln w="9525">
            <a:noFill/>
            <a:miter lim="800000"/>
            <a:headEnd/>
            <a:tailEnd/>
          </a:ln>
        </p:spPr>
        <p:txBody>
          <a:bodyPr wrap="none">
            <a:spAutoFit/>
          </a:bodyPr>
          <a:lstStyle/>
          <a:p>
            <a:r>
              <a:rPr lang="en-US" sz="1400">
                <a:latin typeface="Constantia" pitchFamily="18" charset="0"/>
              </a:rPr>
              <a:t>From Space Requirements document</a:t>
            </a:r>
          </a:p>
        </p:txBody>
      </p:sp>
      <p:sp>
        <p:nvSpPr>
          <p:cNvPr id="6" name="Left Brace 5"/>
          <p:cNvSpPr/>
          <p:nvPr/>
        </p:nvSpPr>
        <p:spPr>
          <a:xfrm>
            <a:off x="4648200" y="3505200"/>
            <a:ext cx="228600" cy="2895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581" name="TextBox 6"/>
          <p:cNvSpPr txBox="1">
            <a:spLocks noChangeArrowheads="1"/>
          </p:cNvSpPr>
          <p:nvPr/>
        </p:nvSpPr>
        <p:spPr bwMode="auto">
          <a:xfrm>
            <a:off x="3886200" y="4495800"/>
            <a:ext cx="990600" cy="923925"/>
          </a:xfrm>
          <a:prstGeom prst="rect">
            <a:avLst/>
          </a:prstGeom>
          <a:noFill/>
          <a:ln w="9525">
            <a:noFill/>
            <a:miter lim="800000"/>
            <a:headEnd/>
            <a:tailEnd/>
          </a:ln>
        </p:spPr>
        <p:txBody>
          <a:bodyPr>
            <a:spAutoFit/>
          </a:bodyPr>
          <a:lstStyle/>
          <a:p>
            <a:r>
              <a:rPr lang="en-US">
                <a:latin typeface="Constantia" pitchFamily="18" charset="0"/>
              </a:rPr>
              <a:t>251 cm to the floor</a:t>
            </a:r>
          </a:p>
        </p:txBody>
      </p:sp>
      <p:sp>
        <p:nvSpPr>
          <p:cNvPr id="8" name="Left Brace 7"/>
          <p:cNvSpPr/>
          <p:nvPr/>
        </p:nvSpPr>
        <p:spPr>
          <a:xfrm>
            <a:off x="4724400" y="1600200"/>
            <a:ext cx="228600" cy="1752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583" name="TextBox 8"/>
          <p:cNvSpPr txBox="1">
            <a:spLocks noChangeArrowheads="1"/>
          </p:cNvSpPr>
          <p:nvPr/>
        </p:nvSpPr>
        <p:spPr bwMode="auto">
          <a:xfrm>
            <a:off x="3886200" y="2057400"/>
            <a:ext cx="990600" cy="923925"/>
          </a:xfrm>
          <a:prstGeom prst="rect">
            <a:avLst/>
          </a:prstGeom>
          <a:noFill/>
          <a:ln w="9525">
            <a:noFill/>
            <a:miter lim="800000"/>
            <a:headEnd/>
            <a:tailEnd/>
          </a:ln>
        </p:spPr>
        <p:txBody>
          <a:bodyPr>
            <a:spAutoFit/>
          </a:bodyPr>
          <a:lstStyle/>
          <a:p>
            <a:r>
              <a:rPr lang="en-US">
                <a:latin typeface="Constantia" pitchFamily="18" charset="0"/>
              </a:rPr>
              <a:t>199 cm to the floor</a:t>
            </a:r>
          </a:p>
        </p:txBody>
      </p:sp>
      <p:sp>
        <p:nvSpPr>
          <p:cNvPr id="24584" name="TextBox 9"/>
          <p:cNvSpPr txBox="1">
            <a:spLocks noChangeArrowheads="1"/>
          </p:cNvSpPr>
          <p:nvPr/>
        </p:nvSpPr>
        <p:spPr bwMode="auto">
          <a:xfrm>
            <a:off x="7315200" y="3505200"/>
            <a:ext cx="1219200" cy="646113"/>
          </a:xfrm>
          <a:prstGeom prst="rect">
            <a:avLst/>
          </a:prstGeom>
          <a:noFill/>
          <a:ln w="9525">
            <a:noFill/>
            <a:miter lim="800000"/>
            <a:headEnd/>
            <a:tailEnd/>
          </a:ln>
        </p:spPr>
        <p:txBody>
          <a:bodyPr>
            <a:spAutoFit/>
          </a:bodyPr>
          <a:lstStyle/>
          <a:p>
            <a:r>
              <a:rPr lang="en-US">
                <a:solidFill>
                  <a:srgbClr val="C00000"/>
                </a:solidFill>
                <a:latin typeface="Constantia" pitchFamily="18" charset="0"/>
              </a:rPr>
              <a:t>Rod ~ 196 cm long</a:t>
            </a:r>
          </a:p>
        </p:txBody>
      </p:sp>
      <p:cxnSp>
        <p:nvCxnSpPr>
          <p:cNvPr id="13" name="Straight Arrow Connector 12"/>
          <p:cNvCxnSpPr>
            <a:stCxn id="24584" idx="1"/>
          </p:cNvCxnSpPr>
          <p:nvPr/>
        </p:nvCxnSpPr>
        <p:spPr>
          <a:xfrm rot="10800000">
            <a:off x="5867400" y="3810000"/>
            <a:ext cx="1447800" cy="1905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152400" y="1752600"/>
            <a:ext cx="3429000" cy="4648200"/>
          </a:xfrm>
          <a:prstGeom prst="rect">
            <a:avLst/>
          </a:prstGeom>
        </p:spPr>
        <p:txBody>
          <a:bodyPr>
            <a:normAutofit fontScale="92500" lnSpcReduction="20000"/>
          </a:bodyPr>
          <a:lstStyle/>
          <a:p>
            <a:pPr marL="274320" indent="-274320" fontAlgn="auto">
              <a:spcBef>
                <a:spcPct val="20000"/>
              </a:spcBef>
              <a:spcAft>
                <a:spcPts val="0"/>
              </a:spcAft>
              <a:buClr>
                <a:schemeClr val="accent3"/>
              </a:buClr>
              <a:buSzPct val="95000"/>
              <a:buFont typeface="Wingdings 2"/>
              <a:buChar char=""/>
              <a:defRPr/>
            </a:pPr>
            <a:r>
              <a:rPr lang="en-US" sz="2800" dirty="0">
                <a:latin typeface="+mn-lt"/>
              </a:rPr>
              <a:t>The magnet must fit in the hall.</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Requires a space requirements drawing. </a:t>
            </a:r>
            <a:endParaRPr lang="en-US" sz="2800" dirty="0">
              <a:latin typeface="+mn-lt"/>
            </a:endParaRPr>
          </a:p>
          <a:p>
            <a:pPr marL="274320" indent="-274320" fontAlgn="auto">
              <a:spcBef>
                <a:spcPct val="20000"/>
              </a:spcBef>
              <a:spcAft>
                <a:spcPts val="0"/>
              </a:spcAft>
              <a:buClr>
                <a:schemeClr val="accent3"/>
              </a:buClr>
              <a:buSzPct val="95000"/>
              <a:buFont typeface="Wingdings 2"/>
              <a:buChar char=""/>
              <a:defRPr/>
            </a:pPr>
            <a:r>
              <a:rPr lang="en-US" sz="2800" dirty="0">
                <a:latin typeface="+mn-lt"/>
              </a:rPr>
              <a:t>It must be possible to assemble it.</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Plan to have a 25 t gantry crane over the magnet.</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Heaviest assembly must be under 25 t.</a:t>
            </a:r>
          </a:p>
          <a:p>
            <a:pPr marL="274320" indent="-274320" fontAlgn="auto">
              <a:spcBef>
                <a:spcPct val="20000"/>
              </a:spcBef>
              <a:spcAft>
                <a:spcPts val="0"/>
              </a:spcAft>
              <a:buClr>
                <a:schemeClr val="accent3"/>
              </a:buClr>
              <a:buSzPct val="95000"/>
              <a:buFont typeface="Wingdings 2"/>
              <a:buChar char=""/>
              <a:defRPr/>
            </a:pPr>
            <a:r>
              <a:rPr lang="en-US" sz="2800" dirty="0">
                <a:latin typeface="+mn-lt"/>
              </a:rPr>
              <a:t>Must fit in the hall.</a:t>
            </a:r>
          </a:p>
          <a:p>
            <a:pPr marL="731520" lvl="1" indent="-274320" fontAlgn="auto">
              <a:spcBef>
                <a:spcPct val="20000"/>
              </a:spcBef>
              <a:spcAft>
                <a:spcPts val="0"/>
              </a:spcAft>
              <a:buClr>
                <a:schemeClr val="accent3"/>
              </a:buClr>
              <a:buSzPct val="95000"/>
              <a:buFont typeface="Wingdings 2"/>
              <a:buChar char=""/>
              <a:defRPr/>
            </a:pPr>
            <a:r>
              <a:rPr lang="en-US" sz="2400" dirty="0">
                <a:latin typeface="+mn-lt"/>
              </a:rPr>
              <a:t>Checked largest truck can back to the hall doors.</a:t>
            </a:r>
          </a:p>
          <a:p>
            <a:pPr marL="274320" indent="-274320" fontAlgn="auto">
              <a:spcBef>
                <a:spcPct val="20000"/>
              </a:spcBef>
              <a:spcAft>
                <a:spcPts val="0"/>
              </a:spcAft>
              <a:buClr>
                <a:schemeClr val="accent3"/>
              </a:buClr>
              <a:buSzPct val="95000"/>
              <a:buFont typeface="Wingdings 2"/>
              <a:buChar char=""/>
              <a:defRPr/>
            </a:pPr>
            <a:endParaRPr lang="en-US" sz="26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Magnet Mechanical Requirements</a:t>
            </a:r>
            <a:endParaRPr lang="en-US" dirty="0"/>
          </a:p>
        </p:txBody>
      </p:sp>
      <p:sp>
        <p:nvSpPr>
          <p:cNvPr id="25602" name="Content Placeholder 2"/>
          <p:cNvSpPr>
            <a:spLocks noGrp="1"/>
          </p:cNvSpPr>
          <p:nvPr>
            <p:ph idx="1"/>
          </p:nvPr>
        </p:nvSpPr>
        <p:spPr>
          <a:xfrm>
            <a:off x="457200" y="1612900"/>
            <a:ext cx="8229600" cy="4387850"/>
          </a:xfrm>
        </p:spPr>
        <p:txBody>
          <a:bodyPr/>
          <a:lstStyle/>
          <a:p>
            <a:r>
              <a:rPr lang="en-US" smtClean="0"/>
              <a:t>Pole surface must be planar and parallel to </a:t>
            </a:r>
            <a:r>
              <a:rPr lang="en-US" smtClean="0">
                <a:latin typeface="Cambria Math" pitchFamily="18" charset="0"/>
              </a:rPr>
              <a:t>±0.1 mm.</a:t>
            </a:r>
          </a:p>
          <a:p>
            <a:r>
              <a:rPr lang="en-US" smtClean="0">
                <a:latin typeface="Cambria Math" pitchFamily="18" charset="0"/>
              </a:rPr>
              <a:t>The sealing surfaces to the vacuum chamber must be planar and parallel to ±0.2 mm.</a:t>
            </a:r>
          </a:p>
          <a:p>
            <a:r>
              <a:rPr lang="en-US" smtClean="0">
                <a:latin typeface="Cambria Math" pitchFamily="18" charset="0"/>
              </a:rPr>
              <a:t>No voids larger than 0.3˝ within 0.9˝ of the pole surface.</a:t>
            </a:r>
          </a:p>
          <a:p>
            <a:r>
              <a:rPr lang="en-US" smtClean="0">
                <a:latin typeface="Cambria Math" pitchFamily="18" charset="0"/>
              </a:rPr>
              <a:t>Material, Heat treatment, and handling must be described at the time of the proposal.</a:t>
            </a:r>
          </a:p>
          <a:p>
            <a:r>
              <a:rPr lang="en-US" smtClean="0">
                <a:latin typeface="Cambria Math" pitchFamily="18" charset="0"/>
              </a:rPr>
              <a:t>Vacuum wetted surfaces must be Ni plated.</a:t>
            </a:r>
          </a:p>
          <a:p>
            <a:r>
              <a:rPr lang="en-US" smtClean="0">
                <a:latin typeface="Cambria Math" pitchFamily="18" charset="0"/>
              </a:rPr>
              <a:t>Fiducial  features must be mounted as specified.</a:t>
            </a:r>
          </a:p>
          <a:p>
            <a:r>
              <a:rPr lang="en-US" smtClean="0">
                <a:latin typeface="Cambria Math" pitchFamily="18" charset="0"/>
              </a:rPr>
              <a:t>Materials must be documented and the pieces marked.</a:t>
            </a:r>
          </a:p>
          <a:p>
            <a:endParaRPr lang="en-US" smtClean="0">
              <a:latin typeface="Cambria Math" pitchFamily="18" charset="0"/>
            </a:endParaRPr>
          </a:p>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Mechanical requirements - Stands</a:t>
            </a:r>
            <a:endParaRPr lang="en-US" dirty="0"/>
          </a:p>
        </p:txBody>
      </p:sp>
      <p:sp>
        <p:nvSpPr>
          <p:cNvPr id="26626" name="Content Placeholder 2"/>
          <p:cNvSpPr>
            <a:spLocks noGrp="1"/>
          </p:cNvSpPr>
          <p:nvPr>
            <p:ph idx="1"/>
          </p:nvPr>
        </p:nvSpPr>
        <p:spPr>
          <a:xfrm>
            <a:off x="457200" y="1612900"/>
            <a:ext cx="8229600" cy="4387850"/>
          </a:xfrm>
        </p:spPr>
        <p:txBody>
          <a:bodyPr/>
          <a:lstStyle/>
          <a:p>
            <a:r>
              <a:rPr lang="en-US" smtClean="0"/>
              <a:t>Must have correct height.</a:t>
            </a:r>
          </a:p>
          <a:p>
            <a:r>
              <a:rPr lang="en-US" smtClean="0"/>
              <a:t>Adjustment capability </a:t>
            </a:r>
            <a:r>
              <a:rPr lang="en-US" smtClean="0">
                <a:latin typeface="Cambria Math" pitchFamily="18" charset="0"/>
              </a:rPr>
              <a:t>± 10 mm hor. ± 9 mm vert.</a:t>
            </a:r>
          </a:p>
          <a:p>
            <a:r>
              <a:rPr lang="en-US" smtClean="0">
                <a:latin typeface="Cambria Math" pitchFamily="18" charset="0"/>
              </a:rPr>
              <a:t>Minimum factor of 3 safety</a:t>
            </a:r>
          </a:p>
          <a:p>
            <a:r>
              <a:rPr lang="en-US" smtClean="0">
                <a:latin typeface="Cambria Math" pitchFamily="18" charset="0"/>
              </a:rPr>
              <a:t>Documentation detailing safety analysis</a:t>
            </a:r>
          </a:p>
          <a:p>
            <a:r>
              <a:rPr lang="en-US" smtClean="0">
                <a:latin typeface="Cambria Math" pitchFamily="18" charset="0"/>
              </a:rPr>
              <a:t>Welding in accordance with AWS D1.1</a:t>
            </a:r>
          </a:p>
          <a:p>
            <a:r>
              <a:rPr lang="en-US" smtClean="0">
                <a:latin typeface="Cambria Math" pitchFamily="18" charset="0"/>
              </a:rPr>
              <a:t> Features to mount the detector package must be provided above the alignment cartridges</a:t>
            </a:r>
          </a:p>
          <a:p>
            <a:pPr lvl="1"/>
            <a:r>
              <a:rPr lang="en-US" smtClean="0">
                <a:latin typeface="Cambria Math" pitchFamily="18" charset="0"/>
              </a:rPr>
              <a:t>Needs described on an interface drawing.</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pPr fontAlgn="auto">
              <a:spcAft>
                <a:spcPts val="0"/>
              </a:spcAft>
              <a:defRPr/>
            </a:pPr>
            <a:r>
              <a:rPr lang="en-US" dirty="0" smtClean="0"/>
              <a:t>Coil Requirements</a:t>
            </a:r>
            <a:endParaRPr lang="en-US" dirty="0"/>
          </a:p>
        </p:txBody>
      </p:sp>
      <p:graphicFrame>
        <p:nvGraphicFramePr>
          <p:cNvPr id="4" name="Table 3"/>
          <p:cNvGraphicFramePr>
            <a:graphicFrameLocks noGrp="1"/>
          </p:cNvGraphicFramePr>
          <p:nvPr/>
        </p:nvGraphicFramePr>
        <p:xfrm>
          <a:off x="685800" y="1447800"/>
          <a:ext cx="7391400" cy="4632325"/>
        </p:xfrm>
        <a:graphic>
          <a:graphicData uri="http://schemas.openxmlformats.org/drawingml/2006/table">
            <a:tbl>
              <a:tblPr/>
              <a:tblGrid>
                <a:gridCol w="3133311"/>
                <a:gridCol w="803413"/>
                <a:gridCol w="3454676"/>
              </a:tblGrid>
              <a:tr h="208467">
                <a:tc>
                  <a:txBody>
                    <a:bodyPr/>
                    <a:lstStyle/>
                    <a:p>
                      <a:pPr marL="0" marR="0">
                        <a:lnSpc>
                          <a:spcPct val="115000"/>
                        </a:lnSpc>
                        <a:spcBef>
                          <a:spcPts val="1200"/>
                        </a:spcBef>
                        <a:spcAft>
                          <a:spcPts val="1000"/>
                        </a:spcAft>
                      </a:pPr>
                      <a:r>
                        <a:rPr lang="en-US" sz="1600" b="1" dirty="0">
                          <a:latin typeface="Times New Roman"/>
                          <a:ea typeface="Times New Roman"/>
                          <a:cs typeface="Times New Roman"/>
                        </a:rPr>
                        <a:t>Requirements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200"/>
                        </a:spcBef>
                        <a:spcAft>
                          <a:spcPts val="1000"/>
                        </a:spcAft>
                      </a:pPr>
                      <a:r>
                        <a:rPr lang="en-US" sz="1600" b="1" dirty="0">
                          <a:latin typeface="Times New Roman"/>
                          <a:ea typeface="Times New Roman"/>
                          <a:cs typeface="Times New Roman"/>
                        </a:rPr>
                        <a:t>Units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200"/>
                        </a:spcBef>
                        <a:spcAft>
                          <a:spcPts val="1000"/>
                        </a:spcAft>
                      </a:pPr>
                      <a:r>
                        <a:rPr lang="en-US" sz="1600" b="1">
                          <a:latin typeface="Times New Roman"/>
                          <a:ea typeface="Times New Roman"/>
                          <a:cs typeface="Times New Roman"/>
                        </a:rPr>
                        <a:t>Value</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989">
                <a:tc>
                  <a:txBody>
                    <a:bodyPr/>
                    <a:lstStyle/>
                    <a:p>
                      <a:pPr marL="0" marR="0">
                        <a:lnSpc>
                          <a:spcPct val="115000"/>
                        </a:lnSpc>
                        <a:spcBef>
                          <a:spcPts val="0"/>
                        </a:spcBef>
                        <a:spcAft>
                          <a:spcPts val="1000"/>
                        </a:spcAft>
                      </a:pPr>
                      <a:r>
                        <a:rPr lang="en-US" sz="1600" dirty="0">
                          <a:latin typeface="Times New Roman"/>
                          <a:ea typeface="Times New Roman"/>
                          <a:cs typeface="Times New Roman"/>
                        </a:rPr>
                        <a:t> Coil Mechanical Requirements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Drawings  </a:t>
                      </a:r>
                      <a:r>
                        <a:rPr lang="en-US" sz="1600">
                          <a:solidFill>
                            <a:srgbClr val="000000"/>
                          </a:solidFill>
                          <a:latin typeface="Times New Roman"/>
                          <a:ea typeface="Times New Roman"/>
                          <a:cs typeface="Times New Roman"/>
                        </a:rPr>
                        <a:t>D00000-19-00-2010  and D00000-19-00-2010</a:t>
                      </a:r>
                      <a:endParaRPr lang="en-US" sz="1600">
                        <a:latin typeface="Times New Roman"/>
                        <a:ea typeface="Times New Roman"/>
                        <a:cs typeface="Times New Roman"/>
                      </a:endParaRPr>
                    </a:p>
                    <a:p>
                      <a:pPr marL="0" marR="0">
                        <a:lnSpc>
                          <a:spcPct val="115000"/>
                        </a:lnSpc>
                        <a:spcBef>
                          <a:spcPts val="0"/>
                        </a:spcBef>
                        <a:spcAft>
                          <a:spcPts val="1000"/>
                        </a:spcAft>
                      </a:pPr>
                      <a:r>
                        <a:rPr lang="en-US" sz="1100">
                          <a:latin typeface="Times New Roman"/>
                          <a:ea typeface="Times New Roman"/>
                          <a:cs typeface="Times New Roman"/>
                        </a:rPr>
                        <a:t>winding scheme, fittings, brazing, material. Flags, fittings and klixon should be on drawing.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935">
                <a:tc>
                  <a:txBody>
                    <a:bodyPr/>
                    <a:lstStyle/>
                    <a:p>
                      <a:pPr marL="0" marR="0">
                        <a:lnSpc>
                          <a:spcPct val="115000"/>
                        </a:lnSpc>
                        <a:spcBef>
                          <a:spcPts val="0"/>
                        </a:spcBef>
                        <a:spcAft>
                          <a:spcPts val="1000"/>
                        </a:spcAft>
                      </a:pPr>
                      <a:r>
                        <a:rPr lang="en-US" sz="1600">
                          <a:latin typeface="Times New Roman"/>
                          <a:ea typeface="Times New Roman"/>
                          <a:cs typeface="Times New Roman"/>
                        </a:rPr>
                        <a:t>Maximum Design Temperature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sym typeface="Symbol"/>
                        </a:rPr>
                        <a:t></a:t>
                      </a:r>
                      <a:r>
                        <a:rPr lang="en-US" sz="1600">
                          <a:latin typeface="Times New Roman"/>
                          <a:ea typeface="Times New Roman"/>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935">
                <a:tc>
                  <a:txBody>
                    <a:bodyPr/>
                    <a:lstStyle/>
                    <a:p>
                      <a:pPr marL="0" marR="0">
                        <a:lnSpc>
                          <a:spcPct val="115000"/>
                        </a:lnSpc>
                        <a:spcBef>
                          <a:spcPts val="0"/>
                        </a:spcBef>
                        <a:spcAft>
                          <a:spcPts val="1000"/>
                        </a:spcAft>
                      </a:pPr>
                      <a:r>
                        <a:rPr lang="en-US" sz="1600">
                          <a:latin typeface="Times New Roman"/>
                          <a:ea typeface="Times New Roman"/>
                          <a:cs typeface="Times New Roman"/>
                        </a:rPr>
                        <a:t>Maximum operating temperature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sym typeface="Symbol"/>
                        </a:rPr>
                        <a:t></a:t>
                      </a:r>
                      <a:r>
                        <a:rPr lang="en-US" sz="1600">
                          <a:latin typeface="Times New Roman"/>
                          <a:ea typeface="Times New Roman"/>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Times New Roman"/>
                          <a:ea typeface="Times New Roman"/>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67">
                <a:tc>
                  <a:txBody>
                    <a:bodyPr/>
                    <a:lstStyle/>
                    <a:p>
                      <a:pPr marL="0" marR="0">
                        <a:lnSpc>
                          <a:spcPct val="115000"/>
                        </a:lnSpc>
                        <a:spcBef>
                          <a:spcPts val="0"/>
                        </a:spcBef>
                        <a:spcAft>
                          <a:spcPts val="1000"/>
                        </a:spcAft>
                      </a:pPr>
                      <a:r>
                        <a:rPr lang="en-US" sz="1600">
                          <a:latin typeface="Times New Roman"/>
                          <a:ea typeface="Times New Roman"/>
                          <a:cs typeface="Times New Roman"/>
                        </a:rPr>
                        <a:t>Maximum water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PSI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935">
                <a:tc>
                  <a:txBody>
                    <a:bodyPr/>
                    <a:lstStyle/>
                    <a:p>
                      <a:pPr marL="0" marR="0">
                        <a:lnSpc>
                          <a:spcPct val="115000"/>
                        </a:lnSpc>
                        <a:spcBef>
                          <a:spcPts val="0"/>
                        </a:spcBef>
                        <a:spcAft>
                          <a:spcPts val="1000"/>
                        </a:spcAft>
                      </a:pPr>
                      <a:r>
                        <a:rPr lang="en-US" sz="1600">
                          <a:latin typeface="Times New Roman"/>
                          <a:ea typeface="Times New Roman"/>
                          <a:cs typeface="Times New Roman"/>
                        </a:rPr>
                        <a:t>Maximum water supply pressure drop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PSI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67">
                <a:tc>
                  <a:txBody>
                    <a:bodyPr/>
                    <a:lstStyle/>
                    <a:p>
                      <a:pPr marL="0" marR="0">
                        <a:lnSpc>
                          <a:spcPct val="115000"/>
                        </a:lnSpc>
                        <a:spcBef>
                          <a:spcPts val="0"/>
                        </a:spcBef>
                        <a:spcAft>
                          <a:spcPts val="1000"/>
                        </a:spcAft>
                      </a:pPr>
                      <a:r>
                        <a:rPr lang="en-US" sz="1600">
                          <a:latin typeface="Times New Roman"/>
                          <a:ea typeface="Times New Roman"/>
                          <a:cs typeface="Times New Roman"/>
                        </a:rPr>
                        <a:t>Maximum flow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GPM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935">
                <a:tc>
                  <a:txBody>
                    <a:bodyPr/>
                    <a:lstStyle/>
                    <a:p>
                      <a:pPr marL="0" marR="0">
                        <a:lnSpc>
                          <a:spcPct val="115000"/>
                        </a:lnSpc>
                        <a:spcBef>
                          <a:spcPts val="0"/>
                        </a:spcBef>
                        <a:spcAft>
                          <a:spcPts val="1000"/>
                        </a:spcAft>
                      </a:pPr>
                      <a:r>
                        <a:rPr lang="en-US" sz="1600">
                          <a:latin typeface="Times New Roman"/>
                          <a:ea typeface="Times New Roman"/>
                          <a:cs typeface="Times New Roman"/>
                        </a:rPr>
                        <a:t>Maximum water flow velocity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ft/sec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402">
                <a:tc>
                  <a:txBody>
                    <a:bodyPr/>
                    <a:lstStyle/>
                    <a:p>
                      <a:pPr marL="0" marR="0">
                        <a:lnSpc>
                          <a:spcPct val="115000"/>
                        </a:lnSpc>
                        <a:spcBef>
                          <a:spcPts val="0"/>
                        </a:spcBef>
                        <a:spcAft>
                          <a:spcPts val="1000"/>
                        </a:spcAft>
                      </a:pPr>
                      <a:r>
                        <a:rPr lang="en-US" sz="1600">
                          <a:latin typeface="Times New Roman"/>
                          <a:ea typeface="Times New Roman"/>
                          <a:cs typeface="Times New Roman"/>
                        </a:rPr>
                        <a:t>Maximum voltage drop across all coils connected in series for 1.8 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170      ?? 220V</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67">
                <a:tc>
                  <a:txBody>
                    <a:bodyPr/>
                    <a:lstStyle/>
                    <a:p>
                      <a:pPr marL="0" marR="0">
                        <a:lnSpc>
                          <a:spcPct val="115000"/>
                        </a:lnSpc>
                        <a:spcBef>
                          <a:spcPts val="0"/>
                        </a:spcBef>
                        <a:spcAft>
                          <a:spcPts val="1000"/>
                        </a:spcAft>
                      </a:pPr>
                      <a:r>
                        <a:rPr lang="en-US" sz="1600">
                          <a:latin typeface="Times New Roman"/>
                          <a:ea typeface="Times New Roman"/>
                          <a:cs typeface="Times New Roman"/>
                        </a:rPr>
                        <a:t>Maximum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A</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Times New Roman"/>
                          <a:ea typeface="Times New Roman"/>
                          <a:cs typeface="Times New Roman"/>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Oval 4"/>
          <p:cNvSpPr/>
          <p:nvPr/>
        </p:nvSpPr>
        <p:spPr>
          <a:xfrm>
            <a:off x="4572000" y="5181600"/>
            <a:ext cx="609600" cy="304800"/>
          </a:xfrm>
          <a:prstGeom prst="ellipse">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Material specifications</a:t>
            </a:r>
          </a:p>
        </p:txBody>
      </p:sp>
      <p:sp>
        <p:nvSpPr>
          <p:cNvPr id="3" name="Content Placeholder 2"/>
          <p:cNvSpPr>
            <a:spLocks noGrp="1"/>
          </p:cNvSpPr>
          <p:nvPr>
            <p:ph idx="1"/>
          </p:nvPr>
        </p:nvSpPr>
        <p:spPr>
          <a:xfrm>
            <a:off x="457200" y="1612900"/>
            <a:ext cx="8229600" cy="4387850"/>
          </a:xfrm>
        </p:spPr>
        <p:txBody>
          <a:bodyPr>
            <a:normAutofit fontScale="92500"/>
          </a:bodyPr>
          <a:lstStyle/>
          <a:p>
            <a:pPr marL="274320" indent="-274320" fontAlgn="auto">
              <a:spcAft>
                <a:spcPts val="0"/>
              </a:spcAft>
              <a:buClr>
                <a:schemeClr val="accent3"/>
              </a:buClr>
              <a:buFont typeface="Wingdings 2"/>
              <a:buNone/>
              <a:defRPr/>
            </a:pPr>
            <a:r>
              <a:rPr lang="en-US" dirty="0" smtClean="0"/>
              <a:t>I copied the specifications from Robin Wines’ specification #MAG0000000S0045 for the XP Dipole Magnet Coils.</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dirty="0" smtClean="0"/>
              <a:t>The materials and quality control items were very well specified and I saw no reason why we should change this.</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dirty="0" smtClean="0"/>
              <a:t>This means that only the dimensions of the copper, the array size, and the details of the terminations are left to the manufacturer. We need to specify the fittings and flag dimensions.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Vacuum Chamber Requirements</a:t>
            </a:r>
            <a:endParaRPr lang="en-US" dirty="0"/>
          </a:p>
        </p:txBody>
      </p:sp>
      <p:sp>
        <p:nvSpPr>
          <p:cNvPr id="3" name="Content Placeholder 2"/>
          <p:cNvSpPr>
            <a:spLocks noGrp="1"/>
          </p:cNvSpPr>
          <p:nvPr>
            <p:ph idx="1"/>
          </p:nvPr>
        </p:nvSpPr>
        <p:spPr>
          <a:xfrm>
            <a:off x="457200" y="1612900"/>
            <a:ext cx="8229600" cy="4387850"/>
          </a:xfrm>
        </p:spPr>
        <p:txBody>
          <a:bodyPr>
            <a:normAutofit/>
          </a:bodyPr>
          <a:lstStyle/>
          <a:p>
            <a:pPr marL="274320" lvl="1" indent="-274320" fontAlgn="auto">
              <a:spcAft>
                <a:spcPts val="0"/>
              </a:spcAft>
              <a:buClr>
                <a:schemeClr val="accent3"/>
              </a:buClr>
              <a:buSzPct val="95000"/>
              <a:buFont typeface="Wingdings 2"/>
              <a:buChar char=""/>
              <a:defRPr/>
            </a:pPr>
            <a:r>
              <a:rPr lang="en-US" dirty="0" smtClean="0"/>
              <a:t>No material in the path of electrons in the energy range </a:t>
            </a:r>
            <a:r>
              <a:rPr lang="en-US" sz="2000" dirty="0" smtClean="0"/>
              <a:t>9 – 0.3 GeV electrons</a:t>
            </a:r>
          </a:p>
          <a:p>
            <a:pPr marL="640080" lvl="1" indent="-246888" fontAlgn="auto">
              <a:spcAft>
                <a:spcPts val="0"/>
              </a:spcAft>
              <a:buFont typeface="Wingdings 2"/>
              <a:buChar char=""/>
              <a:defRPr/>
            </a:pPr>
            <a:r>
              <a:rPr lang="en-US" dirty="0" smtClean="0"/>
              <a:t>11.1 m window with no bracing which crosses the horizontal plane.</a:t>
            </a:r>
          </a:p>
          <a:p>
            <a:pPr marL="274320" indent="-274320" fontAlgn="auto">
              <a:spcAft>
                <a:spcPts val="0"/>
              </a:spcAft>
              <a:buClr>
                <a:schemeClr val="accent3"/>
              </a:buClr>
              <a:buFont typeface="Wingdings 2"/>
              <a:buChar char=""/>
              <a:defRPr/>
            </a:pPr>
            <a:r>
              <a:rPr lang="en-US" dirty="0" smtClean="0"/>
              <a:t>Must fit together and seal against the pole. Vacuum tight to 10</a:t>
            </a:r>
            <a:r>
              <a:rPr lang="en-US" baseline="30000" dirty="0" smtClean="0"/>
              <a:t>-11</a:t>
            </a:r>
            <a:r>
              <a:rPr lang="en-US" dirty="0" smtClean="0"/>
              <a:t> mbar l/s.</a:t>
            </a:r>
          </a:p>
          <a:p>
            <a:pPr marL="274320" indent="-274320" fontAlgn="auto">
              <a:spcAft>
                <a:spcPts val="0"/>
              </a:spcAft>
              <a:buClr>
                <a:schemeClr val="accent3"/>
              </a:buClr>
              <a:buFont typeface="Wingdings 2"/>
              <a:buChar char=""/>
              <a:defRPr/>
            </a:pPr>
            <a:r>
              <a:rPr lang="en-US" dirty="0" smtClean="0"/>
              <a:t>Safety according to ASME B&amp;PV code section II.</a:t>
            </a:r>
          </a:p>
          <a:p>
            <a:pPr marL="274320" indent="-274320" fontAlgn="auto">
              <a:spcAft>
                <a:spcPts val="0"/>
              </a:spcAft>
              <a:buClr>
                <a:schemeClr val="accent3"/>
              </a:buClr>
              <a:buFont typeface="Wingdings 2"/>
              <a:buChar char=""/>
              <a:defRPr/>
            </a:pPr>
            <a:r>
              <a:rPr lang="en-US" dirty="0" smtClean="0"/>
              <a:t>Vacuum pumping ports according to ASME B&amp;PV </a:t>
            </a:r>
            <a:r>
              <a:rPr lang="en-US" dirty="0" err="1" smtClean="0"/>
              <a:t>sode</a:t>
            </a:r>
            <a:r>
              <a:rPr lang="en-US" dirty="0" smtClean="0"/>
              <a:t> section VIII or FEA </a:t>
            </a:r>
            <a:r>
              <a:rPr lang="en-US" dirty="0" err="1" smtClean="0"/>
              <a:t>calculaction</a:t>
            </a:r>
            <a:r>
              <a:rPr lang="en-US" dirty="0" smtClean="0"/>
              <a:t>.</a:t>
            </a:r>
          </a:p>
          <a:p>
            <a:pPr marL="274320" indent="-274320" fontAlgn="auto">
              <a:spcAft>
                <a:spcPts val="0"/>
              </a:spcAft>
              <a:buClr>
                <a:schemeClr val="accent3"/>
              </a:buClr>
              <a:buFont typeface="Wingdings 2"/>
              <a:buChar char=""/>
              <a:defRPr/>
            </a:pPr>
            <a:r>
              <a:rPr lang="en-US" dirty="0" smtClean="0"/>
              <a:t>Material DIN 1.4429 (SAE 316LN)</a:t>
            </a:r>
          </a:p>
          <a:p>
            <a:pPr marL="274320" indent="-274320" fontAlgn="auto">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Vacuum Cham. Requirements cont.</a:t>
            </a:r>
            <a:endParaRPr lang="en-US" dirty="0"/>
          </a:p>
        </p:txBody>
      </p:sp>
      <p:sp>
        <p:nvSpPr>
          <p:cNvPr id="3" name="Content Placeholder 2"/>
          <p:cNvSpPr>
            <a:spLocks noGrp="1"/>
          </p:cNvSpPr>
          <p:nvPr>
            <p:ph idx="1"/>
          </p:nvPr>
        </p:nvSpPr>
        <p:spPr>
          <a:xfrm>
            <a:off x="457200" y="1612900"/>
            <a:ext cx="8229600" cy="4387850"/>
          </a:xfrm>
        </p:spPr>
        <p:txBody>
          <a:bodyPr>
            <a:normAutofit/>
          </a:bodyPr>
          <a:lstStyle/>
          <a:p>
            <a:pPr marL="274320" lvl="1" indent="-274320" fontAlgn="auto">
              <a:spcAft>
                <a:spcPts val="0"/>
              </a:spcAft>
              <a:buClr>
                <a:schemeClr val="accent3"/>
              </a:buClr>
              <a:buSzPct val="95000"/>
              <a:buFont typeface="Wingdings 2"/>
              <a:buChar char=""/>
              <a:defRPr/>
            </a:pPr>
            <a:r>
              <a:rPr lang="en-US" dirty="0" smtClean="0"/>
              <a:t>Welding and </a:t>
            </a:r>
            <a:r>
              <a:rPr lang="en-US" dirty="0" err="1" smtClean="0"/>
              <a:t>inspectionSpecified</a:t>
            </a:r>
            <a:r>
              <a:rPr lang="en-US" dirty="0" smtClean="0"/>
              <a:t> in SOW</a:t>
            </a:r>
          </a:p>
          <a:p>
            <a:pPr marL="274320" lvl="1" indent="-274320" fontAlgn="auto">
              <a:spcAft>
                <a:spcPts val="0"/>
              </a:spcAft>
              <a:buClr>
                <a:schemeClr val="accent3"/>
              </a:buClr>
              <a:buSzPct val="95000"/>
              <a:buFont typeface="Wingdings 2"/>
              <a:buChar char=""/>
              <a:defRPr/>
            </a:pPr>
            <a:r>
              <a:rPr lang="en-US" dirty="0" smtClean="0"/>
              <a:t>Cleaning specified in SOW</a:t>
            </a:r>
          </a:p>
          <a:p>
            <a:pPr marL="274320" lvl="1" indent="-274320" fontAlgn="auto">
              <a:spcAft>
                <a:spcPts val="0"/>
              </a:spcAft>
              <a:buClr>
                <a:schemeClr val="accent3"/>
              </a:buClr>
              <a:buSzPct val="95000"/>
              <a:buFont typeface="Wingdings 2"/>
              <a:buChar char=""/>
              <a:defRPr/>
            </a:pPr>
            <a:r>
              <a:rPr lang="en-US" dirty="0" smtClean="0"/>
              <a:t>Require mechanical </a:t>
            </a:r>
            <a:r>
              <a:rPr lang="en-US" dirty="0" err="1" smtClean="0"/>
              <a:t>testiing</a:t>
            </a:r>
            <a:r>
              <a:rPr lang="en-US" dirty="0" smtClean="0"/>
              <a:t> prior to assembly in the magnet.</a:t>
            </a:r>
          </a:p>
          <a:p>
            <a:pPr marL="274320" lvl="1" indent="-274320" fontAlgn="auto">
              <a:spcAft>
                <a:spcPts val="0"/>
              </a:spcAft>
              <a:buClr>
                <a:schemeClr val="accent3"/>
              </a:buClr>
              <a:buSzPct val="95000"/>
              <a:buFont typeface="Wingdings 2"/>
              <a:buChar char=""/>
              <a:defRPr/>
            </a:pPr>
            <a:r>
              <a:rPr lang="en-US" dirty="0" smtClean="0"/>
              <a:t>Lifting plan required for the chamber. Any tooling becomes property of JLAB.</a:t>
            </a:r>
          </a:p>
          <a:p>
            <a:pPr marL="274320" lvl="1" indent="-274320" fontAlgn="auto">
              <a:spcAft>
                <a:spcPts val="0"/>
              </a:spcAft>
              <a:buClr>
                <a:schemeClr val="accent3"/>
              </a:buClr>
              <a:buSzPct val="95000"/>
              <a:buFont typeface="Wingdings 2"/>
              <a:buChar char=""/>
              <a:defRPr/>
            </a:pPr>
            <a:endParaRPr lang="en-US" dirty="0" smtClean="0"/>
          </a:p>
          <a:p>
            <a:pPr marL="274320" indent="-274320" fontAlgn="auto">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Backup</a:t>
            </a:r>
            <a:endParaRPr lang="en-US" dirty="0"/>
          </a:p>
        </p:txBody>
      </p:sp>
      <p:sp>
        <p:nvSpPr>
          <p:cNvPr id="31746" name="Subtitle 2"/>
          <p:cNvSpPr>
            <a:spLocks noGrp="1"/>
          </p:cNvSpPr>
          <p:nvPr>
            <p:ph type="subTitle" idx="1"/>
          </p:nvPr>
        </p:nvSpPr>
        <p:spPr>
          <a:xfrm>
            <a:off x="533400" y="3228975"/>
            <a:ext cx="7854950" cy="1752600"/>
          </a:xfrm>
        </p:spPr>
        <p:txBody>
          <a:bodyPr/>
          <a:lstStyle/>
          <a:p>
            <a:pPr marR="0"/>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a:xfrm>
            <a:off x="457200" y="704850"/>
            <a:ext cx="8229600" cy="1143000"/>
          </a:xfrm>
        </p:spPr>
        <p:txBody>
          <a:bodyPr/>
          <a:lstStyle/>
          <a:p>
            <a:r>
              <a:rPr lang="en-US" smtClean="0"/>
              <a:t>Magnet Requirements:</a:t>
            </a:r>
          </a:p>
        </p:txBody>
      </p:sp>
      <p:pic>
        <p:nvPicPr>
          <p:cNvPr id="14338" name="Picture 2" descr="G:\halldtagger.png"/>
          <p:cNvPicPr>
            <a:picLocks noGrp="1" noChangeAspect="1" noChangeArrowheads="1"/>
          </p:cNvPicPr>
          <p:nvPr>
            <p:ph sz="half" idx="1"/>
          </p:nvPr>
        </p:nvPicPr>
        <p:blipFill>
          <a:blip r:embed="rId3"/>
          <a:srcRect/>
          <a:stretch>
            <a:fillRect/>
          </a:stretch>
        </p:blipFill>
        <p:spPr>
          <a:xfrm>
            <a:off x="42863" y="2667000"/>
            <a:ext cx="4529137" cy="2654300"/>
          </a:xfrm>
        </p:spPr>
      </p:pic>
      <p:sp>
        <p:nvSpPr>
          <p:cNvPr id="14339" name="Content Placeholder 5"/>
          <p:cNvSpPr>
            <a:spLocks noGrp="1"/>
          </p:cNvSpPr>
          <p:nvPr>
            <p:ph sz="half" idx="2"/>
          </p:nvPr>
        </p:nvSpPr>
        <p:spPr>
          <a:xfrm>
            <a:off x="4648200" y="1920875"/>
            <a:ext cx="4038600" cy="4433888"/>
          </a:xfrm>
        </p:spPr>
        <p:txBody>
          <a:bodyPr/>
          <a:lstStyle/>
          <a:p>
            <a:r>
              <a:rPr lang="en-US" sz="2400" smtClean="0"/>
              <a:t>The magnet must bend the electron beam 13.4</a:t>
            </a:r>
            <a:r>
              <a:rPr lang="en-US" sz="2400" smtClean="0">
                <a:sym typeface="Symbol" pitchFamily="18" charset="2"/>
              </a:rPr>
              <a:t></a:t>
            </a:r>
            <a:r>
              <a:rPr lang="en-US" sz="2400" smtClean="0"/>
              <a:t> to the dump</a:t>
            </a:r>
          </a:p>
          <a:p>
            <a:pPr lvl="1"/>
            <a:r>
              <a:rPr lang="en-US" sz="2000" smtClean="0"/>
              <a:t>Given 1.5 T then L</a:t>
            </a:r>
            <a:r>
              <a:rPr lang="en-US" sz="2000" baseline="-25000" smtClean="0"/>
              <a:t>eff</a:t>
            </a:r>
            <a:r>
              <a:rPr lang="en-US" sz="2000" smtClean="0"/>
              <a:t> = 6.3m</a:t>
            </a:r>
          </a:p>
          <a:p>
            <a:r>
              <a:rPr lang="en-US" sz="2400" smtClean="0"/>
              <a:t>The photon beam must pass through undisturbed</a:t>
            </a:r>
          </a:p>
          <a:p>
            <a:r>
              <a:rPr lang="en-US" sz="2400" smtClean="0"/>
              <a:t>The shape of the field must allow accurate measurement of the electron energy along the focal plane.</a:t>
            </a:r>
          </a:p>
          <a:p>
            <a:endParaRPr lang="en-US" sz="2400" smtClean="0"/>
          </a:p>
        </p:txBody>
      </p:sp>
      <p:grpSp>
        <p:nvGrpSpPr>
          <p:cNvPr id="14340" name="Group 15"/>
          <p:cNvGrpSpPr>
            <a:grpSpLocks/>
          </p:cNvGrpSpPr>
          <p:nvPr/>
        </p:nvGrpSpPr>
        <p:grpSpPr bwMode="auto">
          <a:xfrm rot="764247">
            <a:off x="4338638" y="4265613"/>
            <a:ext cx="228600" cy="381000"/>
            <a:chOff x="3581400" y="5791200"/>
            <a:chExt cx="228600" cy="381794"/>
          </a:xfrm>
        </p:grpSpPr>
        <p:cxnSp>
          <p:nvCxnSpPr>
            <p:cNvPr id="8" name="Straight Connector 7"/>
            <p:cNvCxnSpPr/>
            <p:nvPr/>
          </p:nvCxnSpPr>
          <p:spPr>
            <a:xfrm>
              <a:off x="3580532" y="5789862"/>
              <a:ext cx="228600" cy="159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617669" y="5980201"/>
              <a:ext cx="381794"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0369" y="6171540"/>
              <a:ext cx="228600" cy="159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14341" name="TextBox 16"/>
          <p:cNvSpPr txBox="1">
            <a:spLocks noChangeArrowheads="1"/>
          </p:cNvSpPr>
          <p:nvPr/>
        </p:nvSpPr>
        <p:spPr bwMode="auto">
          <a:xfrm>
            <a:off x="4038600" y="4800600"/>
            <a:ext cx="873125" cy="369888"/>
          </a:xfrm>
          <a:prstGeom prst="rect">
            <a:avLst/>
          </a:prstGeom>
          <a:noFill/>
          <a:ln w="9525">
            <a:noFill/>
            <a:miter lim="800000"/>
            <a:headEnd/>
            <a:tailEnd/>
          </a:ln>
        </p:spPr>
        <p:txBody>
          <a:bodyPr wrap="none">
            <a:spAutoFit/>
          </a:bodyPr>
          <a:lstStyle/>
          <a:p>
            <a:r>
              <a:rPr lang="en-US">
                <a:latin typeface="Constantia" pitchFamily="18" charset="0"/>
              </a:rPr>
              <a:t>DUMP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Manpower cost</a:t>
            </a:r>
          </a:p>
        </p:txBody>
      </p:sp>
      <p:sp>
        <p:nvSpPr>
          <p:cNvPr id="3" name="Content Placeholder 2"/>
          <p:cNvSpPr>
            <a:spLocks noGrp="1"/>
          </p:cNvSpPr>
          <p:nvPr>
            <p:ph idx="1"/>
          </p:nvPr>
        </p:nvSpPr>
        <p:spPr>
          <a:xfrm>
            <a:off x="457200" y="1612900"/>
            <a:ext cx="8229600" cy="4387850"/>
          </a:xfrm>
        </p:spPr>
        <p:txBody>
          <a:bodyPr>
            <a:normAutofit/>
          </a:bodyPr>
          <a:lstStyle/>
          <a:p>
            <a:pPr marL="274320" indent="-274320" fontAlgn="auto">
              <a:spcAft>
                <a:spcPts val="0"/>
              </a:spcAft>
              <a:buClr>
                <a:schemeClr val="accent3"/>
              </a:buClr>
              <a:buFont typeface="Wingdings 2"/>
              <a:buChar char=""/>
              <a:defRPr/>
            </a:pPr>
            <a:r>
              <a:rPr lang="en-US" dirty="0" err="1" smtClean="0"/>
              <a:t>Mech</a:t>
            </a:r>
            <a:r>
              <a:rPr lang="en-US" dirty="0" smtClean="0"/>
              <a:t> Eng $63.81 per hr</a:t>
            </a:r>
          </a:p>
          <a:p>
            <a:pPr marL="640080" lvl="1" indent="-246888" fontAlgn="auto">
              <a:spcAft>
                <a:spcPts val="0"/>
              </a:spcAft>
              <a:buFont typeface="Wingdings 2"/>
              <a:buChar char=""/>
              <a:defRPr/>
            </a:pPr>
            <a:r>
              <a:rPr lang="en-US" dirty="0" smtClean="0"/>
              <a:t>63.81*40*(52/44)= $3.0 k per mw</a:t>
            </a:r>
          </a:p>
          <a:p>
            <a:pPr lvl="2" indent="-246888" fontAlgn="auto">
              <a:spcAft>
                <a:spcPts val="0"/>
              </a:spcAft>
              <a:buFont typeface="Wingdings 2"/>
              <a:buChar char=""/>
              <a:defRPr/>
            </a:pPr>
            <a:r>
              <a:rPr lang="en-US" dirty="0" smtClean="0"/>
              <a:t>Fully burdened non-escalated effort</a:t>
            </a:r>
          </a:p>
          <a:p>
            <a:pPr marL="274320" lvl="1" indent="-274320" fontAlgn="auto">
              <a:spcAft>
                <a:spcPts val="0"/>
              </a:spcAft>
              <a:buClr>
                <a:schemeClr val="accent3"/>
              </a:buClr>
              <a:buSzPct val="95000"/>
              <a:buFont typeface="Wingdings 2"/>
              <a:buChar char=""/>
              <a:defRPr/>
            </a:pPr>
            <a:r>
              <a:rPr lang="en-US" dirty="0" err="1" smtClean="0"/>
              <a:t>Mech</a:t>
            </a:r>
            <a:r>
              <a:rPr lang="en-US" dirty="0" smtClean="0"/>
              <a:t> Designer $43.84 per hour</a:t>
            </a:r>
          </a:p>
          <a:p>
            <a:pPr marL="640080" lvl="1" indent="-246888" fontAlgn="auto">
              <a:spcAft>
                <a:spcPts val="0"/>
              </a:spcAft>
              <a:buFont typeface="Wingdings 2"/>
              <a:buChar char=""/>
              <a:defRPr/>
            </a:pPr>
            <a:r>
              <a:rPr lang="en-US" dirty="0" smtClean="0"/>
              <a:t>$43.84 *40*(52/44)=$2.1 k per mw</a:t>
            </a:r>
          </a:p>
          <a:p>
            <a:pPr lvl="2" indent="-246888" fontAlgn="auto">
              <a:spcAft>
                <a:spcPts val="0"/>
              </a:spcAft>
              <a:buFont typeface="Wingdings 2"/>
              <a:buChar char=""/>
              <a:defRPr/>
            </a:pPr>
            <a:r>
              <a:rPr lang="en-US" dirty="0" smtClean="0"/>
              <a:t>Fully burdened non-escalated effort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endParaRPr lang="en-US" smtClean="0"/>
          </a:p>
        </p:txBody>
      </p:sp>
      <p:sp>
        <p:nvSpPr>
          <p:cNvPr id="35842" name="Content Placeholder 2"/>
          <p:cNvSpPr>
            <a:spLocks noGrp="1"/>
          </p:cNvSpPr>
          <p:nvPr>
            <p:ph idx="1"/>
          </p:nvPr>
        </p:nvSpPr>
        <p:spPr>
          <a:xfrm>
            <a:off x="457200" y="1612900"/>
            <a:ext cx="8229600" cy="4387850"/>
          </a:xfrm>
        </p:spPr>
        <p:txBody>
          <a:bodyPr/>
          <a:lstStyle/>
          <a:p>
            <a:endParaRPr lang="en-US" smtClean="0"/>
          </a:p>
        </p:txBody>
      </p:sp>
      <p:pic>
        <p:nvPicPr>
          <p:cNvPr id="35843" name="Picture 2" descr="M:\halld\Users\stewart\GlueX-doc-1127\chapter5\RaysQuad.png"/>
          <p:cNvPicPr>
            <a:picLocks noChangeAspect="1" noChangeArrowheads="1"/>
          </p:cNvPicPr>
          <p:nvPr/>
        </p:nvPicPr>
        <p:blipFill>
          <a:blip r:embed="rId3"/>
          <a:srcRect/>
          <a:stretch>
            <a:fillRect/>
          </a:stretch>
        </p:blipFill>
        <p:spPr bwMode="auto">
          <a:xfrm>
            <a:off x="609600" y="2133600"/>
            <a:ext cx="4230688" cy="4572000"/>
          </a:xfrm>
          <a:prstGeom prst="rect">
            <a:avLst/>
          </a:prstGeom>
          <a:noFill/>
          <a:ln w="9525">
            <a:noFill/>
            <a:miter lim="800000"/>
            <a:headEnd/>
            <a:tailEnd/>
          </a:ln>
        </p:spPr>
      </p:pic>
      <p:pic>
        <p:nvPicPr>
          <p:cNvPr id="35844" name="Picture 3" descr="M:\halld\Users\stewart\GlueX-doc-1127\chapter5\RaysNoQuad.png"/>
          <p:cNvPicPr>
            <a:picLocks noChangeAspect="1" noChangeArrowheads="1"/>
          </p:cNvPicPr>
          <p:nvPr/>
        </p:nvPicPr>
        <p:blipFill>
          <a:blip r:embed="rId4"/>
          <a:srcRect/>
          <a:stretch>
            <a:fillRect/>
          </a:stretch>
        </p:blipFill>
        <p:spPr bwMode="auto">
          <a:xfrm>
            <a:off x="4800600" y="2514600"/>
            <a:ext cx="4114800" cy="407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01D061F8-C2D7-4612-B8BE-87CED36496AC}" type="slidenum">
              <a:rPr lang="en-GB"/>
              <a:pPr>
                <a:defRPr/>
              </a:pPr>
              <a:t>22</a:t>
            </a:fld>
            <a:endParaRPr lang="en-GB"/>
          </a:p>
        </p:txBody>
      </p:sp>
      <p:pic>
        <p:nvPicPr>
          <p:cNvPr id="33796" name="Picture 4"/>
          <p:cNvPicPr>
            <a:picLocks noChangeAspect="1" noChangeArrowheads="1"/>
          </p:cNvPicPr>
          <p:nvPr/>
        </p:nvPicPr>
        <p:blipFill>
          <a:blip r:embed="rId4"/>
          <a:srcRect/>
          <a:stretch>
            <a:fillRect/>
          </a:stretch>
        </p:blipFill>
        <p:spPr bwMode="auto">
          <a:xfrm>
            <a:off x="228600" y="1371600"/>
            <a:ext cx="5387975" cy="4572000"/>
          </a:xfrm>
          <a:prstGeom prst="rect">
            <a:avLst/>
          </a:prstGeom>
          <a:noFill/>
          <a:ln w="9525">
            <a:noFill/>
            <a:miter lim="800000"/>
            <a:headEnd/>
            <a:tailEnd/>
          </a:ln>
        </p:spPr>
      </p:pic>
      <p:sp>
        <p:nvSpPr>
          <p:cNvPr id="33797" name="Rectangle 12"/>
          <p:cNvSpPr>
            <a:spLocks noChangeArrowheads="1"/>
          </p:cNvSpPr>
          <p:nvPr/>
        </p:nvSpPr>
        <p:spPr bwMode="auto">
          <a:xfrm>
            <a:off x="304800" y="1447800"/>
            <a:ext cx="4572000" cy="304800"/>
          </a:xfrm>
          <a:prstGeom prst="rect">
            <a:avLst/>
          </a:prstGeom>
          <a:solidFill>
            <a:srgbClr val="FFFFFF"/>
          </a:solidFill>
          <a:ln w="9525">
            <a:solidFill>
              <a:srgbClr val="FFFFFF"/>
            </a:solidFill>
            <a:miter lim="800000"/>
            <a:headEnd/>
            <a:tailEnd/>
          </a:ln>
        </p:spPr>
        <p:txBody>
          <a:bodyPr wrap="none" anchor="ctr"/>
          <a:lstStyle/>
          <a:p>
            <a:endParaRPr lang="en-US">
              <a:latin typeface="Constantia" pitchFamily="18" charset="0"/>
            </a:endParaRPr>
          </a:p>
        </p:txBody>
      </p:sp>
      <p:graphicFrame>
        <p:nvGraphicFramePr>
          <p:cNvPr id="33794" name="Object 2"/>
          <p:cNvGraphicFramePr>
            <a:graphicFrameLocks noChangeAspect="1"/>
          </p:cNvGraphicFramePr>
          <p:nvPr/>
        </p:nvGraphicFramePr>
        <p:xfrm>
          <a:off x="0" y="1219200"/>
          <a:ext cx="5781675" cy="4714875"/>
        </p:xfrm>
        <a:graphic>
          <a:graphicData uri="http://schemas.openxmlformats.org/presentationml/2006/ole">
            <p:oleObj spid="_x0000_s33794" name="Bitmap Image" r:id="rId5" imgW="5780952" imgH="4715533" progId="PBrush">
              <p:embed/>
            </p:oleObj>
          </a:graphicData>
        </a:graphic>
      </p:graphicFrame>
      <p:sp>
        <p:nvSpPr>
          <p:cNvPr id="33798" name="Rectangle 2"/>
          <p:cNvSpPr>
            <a:spLocks noGrp="1" noChangeArrowheads="1"/>
          </p:cNvSpPr>
          <p:nvPr>
            <p:ph type="title"/>
          </p:nvPr>
        </p:nvSpPr>
        <p:spPr>
          <a:xfrm>
            <a:off x="684213" y="404813"/>
            <a:ext cx="7772400" cy="1143000"/>
          </a:xfrm>
        </p:spPr>
        <p:txBody>
          <a:bodyPr/>
          <a:lstStyle/>
          <a:p>
            <a:r>
              <a:rPr lang="zh-CN" altLang="en-US" sz="2400" smtClean="0">
                <a:solidFill>
                  <a:schemeClr val="accent2"/>
                </a:solidFill>
                <a:ea typeface="SimSun" pitchFamily="2" charset="-122"/>
              </a:rPr>
              <a:t>2. </a:t>
            </a:r>
            <a:r>
              <a:rPr lang="en-US" altLang="zh-CN" sz="2400" smtClean="0">
                <a:solidFill>
                  <a:schemeClr val="accent2"/>
                </a:solidFill>
                <a:ea typeface="SimSun" pitchFamily="2" charset="-122"/>
              </a:rPr>
              <a:t>The effects of the magnetic properties of stainless steel on the tagger performance.</a:t>
            </a:r>
          </a:p>
        </p:txBody>
      </p:sp>
      <p:sp>
        <p:nvSpPr>
          <p:cNvPr id="33799" name="Rectangle 5"/>
          <p:cNvSpPr>
            <a:spLocks noChangeArrowheads="1"/>
          </p:cNvSpPr>
          <p:nvPr/>
        </p:nvSpPr>
        <p:spPr bwMode="auto">
          <a:xfrm>
            <a:off x="304800" y="6172200"/>
            <a:ext cx="5410200" cy="274638"/>
          </a:xfrm>
          <a:prstGeom prst="rect">
            <a:avLst/>
          </a:prstGeom>
          <a:noFill/>
          <a:ln w="9525">
            <a:noFill/>
            <a:miter lim="800000"/>
            <a:headEnd/>
            <a:tailEnd/>
          </a:ln>
        </p:spPr>
        <p:txBody>
          <a:bodyPr>
            <a:spAutoFit/>
          </a:bodyPr>
          <a:lstStyle/>
          <a:p>
            <a:r>
              <a:rPr lang="en-GB" altLang="zh-CN" sz="1200"/>
              <a:t>(C. Weber and J. Fajans, </a:t>
            </a:r>
            <a:r>
              <a:rPr lang="zh-CN" altLang="en-GB" sz="1200"/>
              <a:t> </a:t>
            </a:r>
            <a:r>
              <a:rPr lang="en-GB" altLang="zh-CN" sz="1200"/>
              <a:t>Rev. Sci. Instrum., Vol. 69, No. 10, (1998) </a:t>
            </a:r>
            <a:r>
              <a:rPr lang="zh-CN" altLang="en-GB" sz="1200"/>
              <a:t>3696)</a:t>
            </a:r>
            <a:endParaRPr lang="en-GB" altLang="zh-CN" sz="1200"/>
          </a:p>
        </p:txBody>
      </p:sp>
      <p:sp>
        <p:nvSpPr>
          <p:cNvPr id="33800" name="Line 6"/>
          <p:cNvSpPr>
            <a:spLocks noChangeShapeType="1"/>
          </p:cNvSpPr>
          <p:nvPr/>
        </p:nvSpPr>
        <p:spPr bwMode="auto">
          <a:xfrm>
            <a:off x="2555875" y="4292600"/>
            <a:ext cx="792163" cy="0"/>
          </a:xfrm>
          <a:prstGeom prst="line">
            <a:avLst/>
          </a:prstGeom>
          <a:noFill/>
          <a:ln w="9525">
            <a:solidFill>
              <a:schemeClr val="tx1"/>
            </a:solidFill>
            <a:round/>
            <a:headEnd/>
            <a:tailEnd/>
          </a:ln>
        </p:spPr>
        <p:txBody>
          <a:bodyPr/>
          <a:lstStyle/>
          <a:p>
            <a:endParaRPr lang="en-US"/>
          </a:p>
        </p:txBody>
      </p:sp>
      <p:sp>
        <p:nvSpPr>
          <p:cNvPr id="33801" name="Line 7"/>
          <p:cNvSpPr>
            <a:spLocks noChangeShapeType="1"/>
          </p:cNvSpPr>
          <p:nvPr/>
        </p:nvSpPr>
        <p:spPr bwMode="auto">
          <a:xfrm flipH="1">
            <a:off x="2484438" y="4365625"/>
            <a:ext cx="1295400" cy="0"/>
          </a:xfrm>
          <a:prstGeom prst="line">
            <a:avLst/>
          </a:prstGeom>
          <a:noFill/>
          <a:ln w="9525">
            <a:solidFill>
              <a:schemeClr val="tx1"/>
            </a:solidFill>
            <a:round/>
            <a:headEnd/>
            <a:tailEnd/>
          </a:ln>
        </p:spPr>
        <p:txBody>
          <a:bodyPr/>
          <a:lstStyle/>
          <a:p>
            <a:endParaRPr lang="en-US"/>
          </a:p>
        </p:txBody>
      </p:sp>
      <p:sp>
        <p:nvSpPr>
          <p:cNvPr id="33802" name="Line 8"/>
          <p:cNvSpPr>
            <a:spLocks noChangeShapeType="1"/>
          </p:cNvSpPr>
          <p:nvPr/>
        </p:nvSpPr>
        <p:spPr bwMode="auto">
          <a:xfrm>
            <a:off x="2484438" y="4437063"/>
            <a:ext cx="2519362" cy="0"/>
          </a:xfrm>
          <a:prstGeom prst="line">
            <a:avLst/>
          </a:prstGeom>
          <a:noFill/>
          <a:ln w="9525">
            <a:solidFill>
              <a:schemeClr val="tx1"/>
            </a:solidFill>
            <a:round/>
            <a:headEnd/>
            <a:tailEnd/>
          </a:ln>
        </p:spPr>
        <p:txBody>
          <a:bodyPr/>
          <a:lstStyle/>
          <a:p>
            <a:endParaRPr lang="en-US"/>
          </a:p>
        </p:txBody>
      </p:sp>
      <p:sp>
        <p:nvSpPr>
          <p:cNvPr id="33803" name="Line 9"/>
          <p:cNvSpPr>
            <a:spLocks noChangeShapeType="1"/>
          </p:cNvSpPr>
          <p:nvPr/>
        </p:nvSpPr>
        <p:spPr bwMode="auto">
          <a:xfrm flipH="1">
            <a:off x="2484438" y="4292600"/>
            <a:ext cx="1295400" cy="0"/>
          </a:xfrm>
          <a:prstGeom prst="line">
            <a:avLst/>
          </a:prstGeom>
          <a:noFill/>
          <a:ln w="9525">
            <a:solidFill>
              <a:schemeClr val="tx1"/>
            </a:solidFill>
            <a:round/>
            <a:headEnd/>
            <a:tailEnd/>
          </a:ln>
        </p:spPr>
        <p:txBody>
          <a:bodyPr/>
          <a:lstStyle/>
          <a:p>
            <a:endParaRPr lang="en-US"/>
          </a:p>
        </p:txBody>
      </p:sp>
      <p:sp>
        <p:nvSpPr>
          <p:cNvPr id="33804" name="Line 10"/>
          <p:cNvSpPr>
            <a:spLocks noChangeShapeType="1"/>
          </p:cNvSpPr>
          <p:nvPr/>
        </p:nvSpPr>
        <p:spPr bwMode="auto">
          <a:xfrm flipH="1">
            <a:off x="2484438" y="4437063"/>
            <a:ext cx="2519362" cy="0"/>
          </a:xfrm>
          <a:prstGeom prst="line">
            <a:avLst/>
          </a:prstGeom>
          <a:noFill/>
          <a:ln w="9525">
            <a:solidFill>
              <a:schemeClr val="tx1"/>
            </a:solidFill>
            <a:round/>
            <a:headEnd/>
            <a:tailEnd/>
          </a:ln>
        </p:spPr>
        <p:txBody>
          <a:bodyPr/>
          <a:lstStyle/>
          <a:p>
            <a:endParaRPr lang="en-US"/>
          </a:p>
        </p:txBody>
      </p:sp>
      <p:sp>
        <p:nvSpPr>
          <p:cNvPr id="33805" name="Rectangle 11"/>
          <p:cNvSpPr>
            <a:spLocks noChangeArrowheads="1"/>
          </p:cNvSpPr>
          <p:nvPr/>
        </p:nvSpPr>
        <p:spPr bwMode="auto">
          <a:xfrm>
            <a:off x="5486400" y="1295400"/>
            <a:ext cx="304800" cy="4876800"/>
          </a:xfrm>
          <a:prstGeom prst="rect">
            <a:avLst/>
          </a:prstGeom>
          <a:solidFill>
            <a:srgbClr val="FFFFFF"/>
          </a:solidFill>
          <a:ln w="9525">
            <a:solidFill>
              <a:srgbClr val="FFFFFF"/>
            </a:solidFill>
            <a:miter lim="800000"/>
            <a:headEnd/>
            <a:tailEnd/>
          </a:ln>
        </p:spPr>
        <p:txBody>
          <a:bodyPr wrap="none" anchor="ctr"/>
          <a:lstStyle/>
          <a:p>
            <a:endParaRPr lang="en-US">
              <a:latin typeface="Constantia" pitchFamily="18" charset="0"/>
            </a:endParaRPr>
          </a:p>
        </p:txBody>
      </p:sp>
      <p:sp>
        <p:nvSpPr>
          <p:cNvPr id="33806" name="Text Box 13"/>
          <p:cNvSpPr txBox="1">
            <a:spLocks noChangeArrowheads="1"/>
          </p:cNvSpPr>
          <p:nvPr/>
        </p:nvSpPr>
        <p:spPr bwMode="auto">
          <a:xfrm>
            <a:off x="5867400" y="2057400"/>
            <a:ext cx="2819400" cy="4492625"/>
          </a:xfrm>
          <a:prstGeom prst="rect">
            <a:avLst/>
          </a:prstGeom>
          <a:noFill/>
          <a:ln w="9525">
            <a:noFill/>
            <a:miter lim="800000"/>
            <a:headEnd/>
            <a:tailEnd/>
          </a:ln>
        </p:spPr>
        <p:txBody>
          <a:bodyPr>
            <a:spAutoFit/>
          </a:bodyPr>
          <a:lstStyle/>
          <a:p>
            <a:pPr>
              <a:spcBef>
                <a:spcPct val="50000"/>
              </a:spcBef>
            </a:pPr>
            <a:r>
              <a:rPr lang="en-US" altLang="zh-CN" sz="1600">
                <a:solidFill>
                  <a:srgbClr val="FF0000"/>
                </a:solidFill>
              </a:rPr>
              <a:t>The stainless steel used for the tagger vacuum chamber wall should be non magnetic stainless steel.</a:t>
            </a:r>
          </a:p>
          <a:p>
            <a:pPr>
              <a:spcBef>
                <a:spcPct val="50000"/>
              </a:spcBef>
            </a:pPr>
            <a:r>
              <a:rPr lang="en-US" altLang="zh-CN" sz="1600">
                <a:solidFill>
                  <a:srgbClr val="0000FF"/>
                </a:solidFill>
              </a:rPr>
              <a:t>Type 304 and type 316 stainless steel are the most common materials used in accelerators. </a:t>
            </a:r>
          </a:p>
          <a:p>
            <a:pPr>
              <a:spcBef>
                <a:spcPct val="50000"/>
              </a:spcBef>
            </a:pPr>
            <a:r>
              <a:rPr lang="en-US" altLang="zh-CN" sz="1600">
                <a:solidFill>
                  <a:srgbClr val="FF6600"/>
                </a:solidFill>
              </a:rPr>
              <a:t>Machining and welding can alter the properties of these steels</a:t>
            </a:r>
            <a:r>
              <a:rPr lang="en-US" altLang="zh-CN" sz="1600">
                <a:solidFill>
                  <a:srgbClr val="33CC33"/>
                </a:solidFill>
              </a:rPr>
              <a:t>.</a:t>
            </a:r>
          </a:p>
          <a:p>
            <a:pPr>
              <a:spcBef>
                <a:spcPct val="50000"/>
              </a:spcBef>
            </a:pPr>
            <a:r>
              <a:rPr lang="en-US" altLang="zh-CN" sz="1600">
                <a:solidFill>
                  <a:srgbClr val="33CC33"/>
                </a:solidFill>
              </a:rPr>
              <a:t>Care must be taken to avoid undesirable effects on the vacuum chamber and the magnetic field distribution.</a:t>
            </a:r>
          </a:p>
          <a:p>
            <a:pPr>
              <a:spcBef>
                <a:spcPct val="50000"/>
              </a:spcBef>
            </a:pPr>
            <a:endParaRPr lang="en-US" altLang="zh-CN" sz="1600">
              <a:solidFill>
                <a:srgbClr val="33CC3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Spectrometer Specification</a:t>
            </a:r>
          </a:p>
        </p:txBody>
      </p:sp>
      <p:sp>
        <p:nvSpPr>
          <p:cNvPr id="15362" name="Content Placeholder 4"/>
          <p:cNvSpPr>
            <a:spLocks noGrp="1"/>
          </p:cNvSpPr>
          <p:nvPr>
            <p:ph idx="1"/>
          </p:nvPr>
        </p:nvSpPr>
        <p:spPr>
          <a:xfrm>
            <a:off x="457200" y="1612900"/>
            <a:ext cx="8229600" cy="4387850"/>
          </a:xfrm>
        </p:spPr>
        <p:txBody>
          <a:bodyPr/>
          <a:lstStyle/>
          <a:p>
            <a:r>
              <a:rPr lang="en-US" smtClean="0"/>
              <a:t>Photon energy detection from 70 to 75% of E0 with a resolution of </a:t>
            </a:r>
            <a:r>
              <a:rPr lang="en-US" smtClean="0">
                <a:solidFill>
                  <a:srgbClr val="C00000"/>
                </a:solidFill>
              </a:rPr>
              <a:t>0.5%</a:t>
            </a:r>
            <a:r>
              <a:rPr lang="en-US" smtClean="0"/>
              <a:t>. </a:t>
            </a:r>
          </a:p>
          <a:p>
            <a:pPr lvl="1"/>
            <a:r>
              <a:rPr lang="en-US" smtClean="0"/>
              <a:t>For a 12 GeV beam this implies the photon energy range 84. to 9 GeV.</a:t>
            </a:r>
          </a:p>
          <a:p>
            <a:pPr lvl="1"/>
            <a:r>
              <a:rPr lang="en-US" smtClean="0"/>
              <a:t>Resolution set by physics and the GlueX momentum resolution.</a:t>
            </a:r>
          </a:p>
          <a:p>
            <a:r>
              <a:rPr lang="en-US" smtClean="0"/>
              <a:t>Detector capable of 5</a:t>
            </a:r>
            <a:r>
              <a:rPr lang="en-US" smtClean="0">
                <a:sym typeface="Symbol" pitchFamily="18" charset="2"/>
              </a:rPr>
              <a:t></a:t>
            </a:r>
            <a:r>
              <a:rPr lang="en-US" smtClean="0"/>
              <a:t>10</a:t>
            </a:r>
            <a:r>
              <a:rPr lang="en-US" baseline="30000" smtClean="0"/>
              <a:t>6</a:t>
            </a:r>
            <a:r>
              <a:rPr lang="en-US" smtClean="0"/>
              <a:t> electrons/s per 0.1% of the above photon range.</a:t>
            </a:r>
          </a:p>
          <a:p>
            <a:r>
              <a:rPr lang="en-US" smtClean="0"/>
              <a:t>Additional capability to detect photons in the range 25 to 97% of E</a:t>
            </a:r>
            <a:r>
              <a:rPr lang="en-US" baseline="-25000" smtClean="0"/>
              <a:t>0</a:t>
            </a:r>
            <a:r>
              <a:rPr lang="en-US" smtClean="0"/>
              <a:t> (3 to 11.7 GeV for E</a:t>
            </a:r>
            <a:r>
              <a:rPr lang="en-US" baseline="-25000" smtClean="0"/>
              <a:t>0</a:t>
            </a:r>
            <a:r>
              <a:rPr lang="en-US" smtClean="0"/>
              <a:t>=12 GeV)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Uniform field optimization</a:t>
            </a:r>
          </a:p>
        </p:txBody>
      </p:sp>
      <p:sp>
        <p:nvSpPr>
          <p:cNvPr id="16386" name="Content Placeholder 2"/>
          <p:cNvSpPr>
            <a:spLocks noGrp="1"/>
          </p:cNvSpPr>
          <p:nvPr>
            <p:ph idx="1"/>
          </p:nvPr>
        </p:nvSpPr>
        <p:spPr>
          <a:xfrm>
            <a:off x="457200" y="4114800"/>
            <a:ext cx="8229600" cy="1885950"/>
          </a:xfrm>
        </p:spPr>
        <p:txBody>
          <a:bodyPr/>
          <a:lstStyle/>
          <a:p>
            <a:r>
              <a:rPr lang="en-US" smtClean="0"/>
              <a:t>Optimize distance I-B and magnet tip angle </a:t>
            </a:r>
            <a:r>
              <a:rPr lang="en-US" smtClean="0">
                <a:sym typeface="Symbol" pitchFamily="18" charset="2"/>
              </a:rPr>
              <a:t></a:t>
            </a:r>
            <a:r>
              <a:rPr lang="en-US" smtClean="0"/>
              <a:t> using transport (Glasgow).</a:t>
            </a:r>
          </a:p>
          <a:p>
            <a:r>
              <a:rPr lang="en-US" smtClean="0"/>
              <a:t>Best Results</a:t>
            </a:r>
          </a:p>
          <a:p>
            <a:pPr lvl="1"/>
            <a:r>
              <a:rPr lang="en-US" smtClean="0"/>
              <a:t>I-B = 210 mm and </a:t>
            </a:r>
            <a:r>
              <a:rPr lang="en-US" smtClean="0">
                <a:sym typeface="Symbol" pitchFamily="18" charset="2"/>
              </a:rPr>
              <a:t></a:t>
            </a:r>
            <a:r>
              <a:rPr lang="en-US" smtClean="0"/>
              <a:t> = 6.5</a:t>
            </a:r>
            <a:r>
              <a:rPr lang="en-US" smtClean="0">
                <a:sym typeface="Symbol" pitchFamily="18" charset="2"/>
              </a:rPr>
              <a:t>  </a:t>
            </a:r>
          </a:p>
          <a:p>
            <a:pPr lvl="1"/>
            <a:endParaRPr lang="en-US" smtClean="0"/>
          </a:p>
        </p:txBody>
      </p:sp>
      <p:pic>
        <p:nvPicPr>
          <p:cNvPr id="16387" name="Picture 2" descr="M:\halld\Users\stewart\GlueX-doc-1127\chapter5\transportFig.jpg"/>
          <p:cNvPicPr>
            <a:picLocks noChangeAspect="1" noChangeArrowheads="1"/>
          </p:cNvPicPr>
          <p:nvPr/>
        </p:nvPicPr>
        <p:blipFill>
          <a:blip r:embed="rId3"/>
          <a:srcRect t="5298" r="4465" b="9933"/>
          <a:stretch>
            <a:fillRect/>
          </a:stretch>
        </p:blipFill>
        <p:spPr bwMode="auto">
          <a:xfrm>
            <a:off x="533400" y="1600200"/>
            <a:ext cx="8153400" cy="2438400"/>
          </a:xfrm>
          <a:prstGeom prst="rect">
            <a:avLst/>
          </a:prstGeom>
          <a:noFill/>
          <a:ln w="9525">
            <a:noFill/>
            <a:miter lim="800000"/>
            <a:headEnd/>
            <a:tailEnd/>
          </a:ln>
        </p:spPr>
      </p:pic>
      <p:grpSp>
        <p:nvGrpSpPr>
          <p:cNvPr id="9" name="Group 8"/>
          <p:cNvGrpSpPr>
            <a:grpSpLocks/>
          </p:cNvGrpSpPr>
          <p:nvPr/>
        </p:nvGrpSpPr>
        <p:grpSpPr bwMode="auto">
          <a:xfrm>
            <a:off x="1066800" y="2300288"/>
            <a:ext cx="1493838" cy="1422400"/>
            <a:chOff x="1066800" y="2299617"/>
            <a:chExt cx="1493467" cy="1422515"/>
          </a:xfrm>
        </p:grpSpPr>
        <p:sp>
          <p:nvSpPr>
            <p:cNvPr id="5" name="Oval 4"/>
            <p:cNvSpPr/>
            <p:nvPr/>
          </p:nvSpPr>
          <p:spPr>
            <a:xfrm rot="477218">
              <a:off x="2331724" y="2299617"/>
              <a:ext cx="228543" cy="457237"/>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Arrow Connector 6"/>
            <p:cNvCxnSpPr/>
            <p:nvPr/>
          </p:nvCxnSpPr>
          <p:spPr>
            <a:xfrm rot="5400000" flipH="1" flipV="1">
              <a:off x="1714239" y="2780756"/>
              <a:ext cx="609649" cy="5332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394" name="TextBox 7"/>
            <p:cNvSpPr txBox="1">
              <a:spLocks noChangeArrowheads="1"/>
            </p:cNvSpPr>
            <p:nvPr/>
          </p:nvSpPr>
          <p:spPr bwMode="auto">
            <a:xfrm>
              <a:off x="1066800" y="3352800"/>
              <a:ext cx="1407245" cy="369332"/>
            </a:xfrm>
            <a:prstGeom prst="rect">
              <a:avLst/>
            </a:prstGeom>
            <a:noFill/>
            <a:ln w="9525">
              <a:noFill/>
              <a:miter lim="800000"/>
              <a:headEnd/>
              <a:tailEnd/>
            </a:ln>
          </p:spPr>
          <p:txBody>
            <a:bodyPr wrap="none">
              <a:spAutoFit/>
            </a:bodyPr>
            <a:lstStyle/>
            <a:p>
              <a:r>
                <a:rPr lang="en-US">
                  <a:latin typeface="Constantia" pitchFamily="18" charset="0"/>
                </a:rPr>
                <a:t>Distance I-B</a:t>
              </a:r>
            </a:p>
          </p:txBody>
        </p:sp>
      </p:grpSp>
      <p:sp>
        <p:nvSpPr>
          <p:cNvPr id="10" name="Arc 9"/>
          <p:cNvSpPr/>
          <p:nvPr/>
        </p:nvSpPr>
        <p:spPr>
          <a:xfrm rot="2298532">
            <a:off x="4941888" y="2386013"/>
            <a:ext cx="155575" cy="227012"/>
          </a:xfrm>
          <a:prstGeom prst="arc">
            <a:avLst/>
          </a:prstGeom>
          <a:ln w="25400" cmpd="dbl">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390" name="Rectangle 10"/>
          <p:cNvSpPr>
            <a:spLocks noChangeArrowheads="1"/>
          </p:cNvSpPr>
          <p:nvPr/>
        </p:nvSpPr>
        <p:spPr bwMode="auto">
          <a:xfrm>
            <a:off x="4648200" y="1905000"/>
            <a:ext cx="1274763" cy="369888"/>
          </a:xfrm>
          <a:prstGeom prst="rect">
            <a:avLst/>
          </a:prstGeom>
          <a:noFill/>
          <a:ln w="9525">
            <a:noFill/>
            <a:miter lim="800000"/>
            <a:headEnd/>
            <a:tailEnd/>
          </a:ln>
        </p:spPr>
        <p:txBody>
          <a:bodyPr wrap="none">
            <a:spAutoFit/>
          </a:bodyPr>
          <a:lstStyle/>
          <a:p>
            <a:r>
              <a:rPr lang="en-US">
                <a:solidFill>
                  <a:srgbClr val="C00000"/>
                </a:solidFill>
                <a:latin typeface="Constantia" pitchFamily="18" charset="0"/>
                <a:sym typeface="Symbol" pitchFamily="18" charset="2"/>
              </a:rPr>
              <a:t>Tip angle </a:t>
            </a:r>
            <a:endParaRPr lang="en-US">
              <a:solidFill>
                <a:srgbClr val="C00000"/>
              </a:solidFill>
              <a:latin typeface="Constantia" pitchFamily="18" charset="0"/>
            </a:endParaRPr>
          </a:p>
        </p:txBody>
      </p:sp>
      <p:sp>
        <p:nvSpPr>
          <p:cNvPr id="16391" name="TextBox 11"/>
          <p:cNvSpPr txBox="1">
            <a:spLocks noChangeArrowheads="1"/>
          </p:cNvSpPr>
          <p:nvPr/>
        </p:nvSpPr>
        <p:spPr bwMode="auto">
          <a:xfrm>
            <a:off x="6840538" y="1600200"/>
            <a:ext cx="1846262" cy="261938"/>
          </a:xfrm>
          <a:prstGeom prst="rect">
            <a:avLst/>
          </a:prstGeom>
          <a:noFill/>
          <a:ln w="9525">
            <a:noFill/>
            <a:miter lim="800000"/>
            <a:headEnd/>
            <a:tailEnd/>
          </a:ln>
        </p:spPr>
        <p:txBody>
          <a:bodyPr wrap="none">
            <a:spAutoFit/>
          </a:bodyPr>
          <a:lstStyle/>
          <a:p>
            <a:r>
              <a:rPr lang="en-US" sz="1100">
                <a:solidFill>
                  <a:srgbClr val="0070C0"/>
                </a:solidFill>
                <a:latin typeface="Constantia" pitchFamily="18" charset="0"/>
              </a:rPr>
              <a:t>Physicist view of the tagger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685800" y="514350"/>
            <a:ext cx="2743200" cy="1162050"/>
          </a:xfrm>
        </p:spPr>
        <p:txBody>
          <a:bodyPr/>
          <a:lstStyle/>
          <a:p>
            <a:r>
              <a:rPr lang="en-US" smtClean="0"/>
              <a:t>More Detailed Simulations</a:t>
            </a:r>
          </a:p>
        </p:txBody>
      </p:sp>
      <p:sp>
        <p:nvSpPr>
          <p:cNvPr id="17410" name="Text Placeholder 6"/>
          <p:cNvSpPr>
            <a:spLocks noGrp="1"/>
          </p:cNvSpPr>
          <p:nvPr>
            <p:ph type="body" idx="2"/>
          </p:nvPr>
        </p:nvSpPr>
        <p:spPr/>
        <p:txBody>
          <a:bodyPr/>
          <a:lstStyle/>
          <a:p>
            <a:r>
              <a:rPr lang="en-US" smtClean="0"/>
              <a:t>Magnet with the geometry shown on the right was modeled in Tosca and ANSYS.</a:t>
            </a:r>
          </a:p>
          <a:p>
            <a:endParaRPr lang="en-US" smtClean="0"/>
          </a:p>
          <a:p>
            <a:r>
              <a:rPr lang="en-US" smtClean="0"/>
              <a:t>The computed fields agreed well with each other.</a:t>
            </a:r>
          </a:p>
          <a:p>
            <a:endParaRPr lang="en-US" smtClean="0"/>
          </a:p>
          <a:p>
            <a:r>
              <a:rPr lang="en-US" smtClean="0"/>
              <a:t>In TOSCA particles were tracked through the magnet and the image on the detector plane was determined.</a:t>
            </a:r>
          </a:p>
          <a:p>
            <a:endParaRPr lang="en-US" smtClean="0"/>
          </a:p>
          <a:p>
            <a:r>
              <a:rPr lang="en-US" smtClean="0"/>
              <a:t>The TOSCA field was inserted into GEANT and the tracking results were cross checked.</a:t>
            </a:r>
          </a:p>
        </p:txBody>
      </p:sp>
      <p:pic>
        <p:nvPicPr>
          <p:cNvPr id="17411" name="Picture 2" descr="M:\halld\Users\stewart\GlueX-doc-1127\chapter5\MAGNET_SECTION.png"/>
          <p:cNvPicPr>
            <a:picLocks noGrp="1" noChangeAspect="1" noChangeArrowheads="1"/>
          </p:cNvPicPr>
          <p:nvPr>
            <p:ph sz="half" idx="1"/>
          </p:nvPr>
        </p:nvPicPr>
        <p:blipFill>
          <a:blip r:embed="rId3"/>
          <a:srcRect/>
          <a:stretch>
            <a:fillRect/>
          </a:stretch>
        </p:blipFill>
        <p:spPr>
          <a:xfrm>
            <a:off x="3657600" y="731838"/>
            <a:ext cx="5486400" cy="57451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fontAlgn="auto">
              <a:spcAft>
                <a:spcPts val="0"/>
              </a:spcAft>
              <a:defRPr/>
            </a:pPr>
            <a:r>
              <a:rPr lang="en-US" dirty="0" smtClean="0"/>
              <a:t>Excellent Intrinsic Resolution</a:t>
            </a:r>
            <a:br>
              <a:rPr lang="en-US" dirty="0" smtClean="0"/>
            </a:br>
            <a:r>
              <a:rPr lang="en-US" dirty="0" smtClean="0"/>
              <a:t>Achievable</a:t>
            </a:r>
            <a:endParaRPr lang="en-US" dirty="0"/>
          </a:p>
        </p:txBody>
      </p:sp>
      <p:pic>
        <p:nvPicPr>
          <p:cNvPr id="18434" name="Picture 2" descr="M:\halld\Users\stewart\GlueX-doc-1127\chapter5\transportRes.png"/>
          <p:cNvPicPr>
            <a:picLocks noGrp="1" noChangeAspect="1" noChangeArrowheads="1"/>
          </p:cNvPicPr>
          <p:nvPr>
            <p:ph idx="1"/>
          </p:nvPr>
        </p:nvPicPr>
        <p:blipFill>
          <a:blip r:embed="rId3"/>
          <a:srcRect/>
          <a:stretch>
            <a:fillRect/>
          </a:stretch>
        </p:blipFill>
        <p:spPr>
          <a:xfrm>
            <a:off x="1828800" y="1981200"/>
            <a:ext cx="5116513" cy="3736975"/>
          </a:xfrm>
        </p:spPr>
      </p:pic>
      <p:sp>
        <p:nvSpPr>
          <p:cNvPr id="18435" name="TextBox 5"/>
          <p:cNvSpPr txBox="1">
            <a:spLocks noChangeArrowheads="1"/>
          </p:cNvSpPr>
          <p:nvPr/>
        </p:nvSpPr>
        <p:spPr bwMode="auto">
          <a:xfrm>
            <a:off x="990600" y="5867400"/>
            <a:ext cx="6921500" cy="646113"/>
          </a:xfrm>
          <a:prstGeom prst="rect">
            <a:avLst/>
          </a:prstGeom>
          <a:noFill/>
          <a:ln w="9525">
            <a:noFill/>
            <a:miter lim="800000"/>
            <a:headEnd/>
            <a:tailEnd/>
          </a:ln>
        </p:spPr>
        <p:txBody>
          <a:bodyPr wrap="none">
            <a:spAutoFit/>
          </a:bodyPr>
          <a:lstStyle/>
          <a:p>
            <a:r>
              <a:rPr lang="en-US">
                <a:latin typeface="Constantia" pitchFamily="18" charset="0"/>
              </a:rPr>
              <a:t>Intrinsic resolution much better than 0.5% requirement from GlueX</a:t>
            </a:r>
          </a:p>
          <a:p>
            <a:r>
              <a:rPr lang="en-US">
                <a:solidFill>
                  <a:srgbClr val="00B050"/>
                </a:solidFill>
                <a:latin typeface="Constantia" pitchFamily="18" charset="0"/>
              </a:rPr>
              <a:t>Do not want to exclude future high precision experiments!</a:t>
            </a:r>
          </a:p>
        </p:txBody>
      </p:sp>
      <p:sp>
        <p:nvSpPr>
          <p:cNvPr id="18436" name="TextBox 6"/>
          <p:cNvSpPr txBox="1">
            <a:spLocks noChangeArrowheads="1"/>
          </p:cNvSpPr>
          <p:nvPr/>
        </p:nvSpPr>
        <p:spPr bwMode="auto">
          <a:xfrm>
            <a:off x="7315200" y="2819400"/>
            <a:ext cx="1676400" cy="954088"/>
          </a:xfrm>
          <a:prstGeom prst="rect">
            <a:avLst/>
          </a:prstGeom>
          <a:noFill/>
          <a:ln w="9525">
            <a:noFill/>
            <a:miter lim="800000"/>
            <a:headEnd/>
            <a:tailEnd/>
          </a:ln>
        </p:spPr>
        <p:txBody>
          <a:bodyPr>
            <a:spAutoFit/>
          </a:bodyPr>
          <a:lstStyle/>
          <a:p>
            <a:r>
              <a:rPr lang="en-US" sz="2800">
                <a:solidFill>
                  <a:srgbClr val="00B050"/>
                </a:solidFill>
                <a:latin typeface="Constantia" pitchFamily="18" charset="0"/>
              </a:rPr>
              <a:t>TOSCA RESULTS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85800" y="514350"/>
            <a:ext cx="2743200" cy="1162050"/>
          </a:xfrm>
        </p:spPr>
        <p:txBody>
          <a:bodyPr/>
          <a:lstStyle/>
          <a:p>
            <a:r>
              <a:rPr lang="en-US" smtClean="0"/>
              <a:t>Use this to set a uniformity Spec!</a:t>
            </a:r>
          </a:p>
        </p:txBody>
      </p:sp>
      <p:sp>
        <p:nvSpPr>
          <p:cNvPr id="19458" name="Text Placeholder 6"/>
          <p:cNvSpPr>
            <a:spLocks noGrp="1"/>
          </p:cNvSpPr>
          <p:nvPr>
            <p:ph type="body" idx="2"/>
          </p:nvPr>
        </p:nvSpPr>
        <p:spPr/>
        <p:txBody>
          <a:bodyPr/>
          <a:lstStyle/>
          <a:p>
            <a:r>
              <a:rPr lang="en-US" smtClean="0"/>
              <a:t>Zoom in on central field region. </a:t>
            </a:r>
          </a:p>
          <a:p>
            <a:endParaRPr lang="en-US" smtClean="0"/>
          </a:p>
          <a:p>
            <a:r>
              <a:rPr lang="en-US" smtClean="0"/>
              <a:t>Plot the fractional change in the  field relative to the central field.</a:t>
            </a:r>
          </a:p>
          <a:p>
            <a:endParaRPr lang="en-US" smtClean="0"/>
          </a:p>
          <a:p>
            <a:r>
              <a:rPr lang="en-US" smtClean="0"/>
              <a:t>Determine that 77 mm in from the Effective Field Boundary (EFB) the uniformity has reached the level of 3</a:t>
            </a:r>
            <a:r>
              <a:rPr lang="en-US" smtClean="0">
                <a:sym typeface="Symbol" pitchFamily="18" charset="2"/>
              </a:rPr>
              <a:t></a:t>
            </a:r>
            <a:r>
              <a:rPr lang="en-US" smtClean="0"/>
              <a:t>10</a:t>
            </a:r>
            <a:r>
              <a:rPr lang="en-US" baseline="30000" smtClean="0"/>
              <a:t>-4</a:t>
            </a:r>
            <a:r>
              <a:rPr lang="en-US" smtClean="0"/>
              <a:t>.</a:t>
            </a:r>
          </a:p>
          <a:p>
            <a:endParaRPr lang="en-US" smtClean="0"/>
          </a:p>
          <a:p>
            <a:endParaRPr lang="en-US" smtClean="0"/>
          </a:p>
          <a:p>
            <a:r>
              <a:rPr lang="en-US" smtClean="0"/>
              <a:t>This resulted in the following uniformity SPEC.</a:t>
            </a:r>
          </a:p>
          <a:p>
            <a:endParaRPr lang="en-US" smtClean="0"/>
          </a:p>
          <a:p>
            <a:endParaRPr lang="en-US" smtClean="0"/>
          </a:p>
        </p:txBody>
      </p:sp>
      <p:pic>
        <p:nvPicPr>
          <p:cNvPr id="19459" name="Picture 3" descr="C:\Documents and Settings\jstewart\Desktop\UniformityPctDiff_v2.png"/>
          <p:cNvPicPr>
            <a:picLocks noGrp="1" noChangeAspect="1" noChangeArrowheads="1"/>
          </p:cNvPicPr>
          <p:nvPr>
            <p:ph sz="half" idx="1"/>
          </p:nvPr>
        </p:nvPicPr>
        <p:blipFill>
          <a:blip r:embed="rId3"/>
          <a:srcRect/>
          <a:stretch>
            <a:fillRect/>
          </a:stretch>
        </p:blipFill>
        <p:spPr>
          <a:xfrm>
            <a:off x="3575050" y="2228850"/>
            <a:ext cx="5111750" cy="3467100"/>
          </a:xfrm>
        </p:spPr>
      </p:pic>
      <p:sp>
        <p:nvSpPr>
          <p:cNvPr id="19460" name="TextBox 8"/>
          <p:cNvSpPr txBox="1">
            <a:spLocks noChangeArrowheads="1"/>
          </p:cNvSpPr>
          <p:nvPr/>
        </p:nvSpPr>
        <p:spPr bwMode="auto">
          <a:xfrm>
            <a:off x="4495800" y="6019800"/>
            <a:ext cx="3511550" cy="461963"/>
          </a:xfrm>
          <a:prstGeom prst="rect">
            <a:avLst/>
          </a:prstGeom>
          <a:noFill/>
          <a:ln w="9525">
            <a:noFill/>
            <a:miter lim="800000"/>
            <a:headEnd/>
            <a:tailEnd/>
          </a:ln>
        </p:spPr>
        <p:txBody>
          <a:bodyPr wrap="none">
            <a:spAutoFit/>
          </a:bodyPr>
          <a:lstStyle/>
          <a:p>
            <a:r>
              <a:rPr lang="en-US" sz="2400">
                <a:solidFill>
                  <a:srgbClr val="00B050"/>
                </a:solidFill>
                <a:latin typeface="Constantia" pitchFamily="18" charset="0"/>
              </a:rPr>
              <a:t>Field Profile from ANSYS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Uniform field region</a:t>
            </a:r>
          </a:p>
        </p:txBody>
      </p:sp>
      <p:pic>
        <p:nvPicPr>
          <p:cNvPr id="20482" name="Content Placeholder 3" descr="uniform region_upstrmEndjpg.jpg"/>
          <p:cNvPicPr>
            <a:picLocks noGrp="1" noChangeAspect="1"/>
          </p:cNvPicPr>
          <p:nvPr>
            <p:ph idx="1"/>
          </p:nvPr>
        </p:nvPicPr>
        <p:blipFill>
          <a:blip r:embed="rId3"/>
          <a:srcRect t="17091" r="23952" b="29292"/>
          <a:stretch>
            <a:fillRect/>
          </a:stretch>
        </p:blipFill>
        <p:spPr>
          <a:xfrm>
            <a:off x="1295400" y="2362200"/>
            <a:ext cx="5903913" cy="3505200"/>
          </a:xfrm>
        </p:spPr>
      </p:pic>
      <p:cxnSp>
        <p:nvCxnSpPr>
          <p:cNvPr id="8" name="Straight Arrow Connector 7"/>
          <p:cNvCxnSpPr/>
          <p:nvPr/>
        </p:nvCxnSpPr>
        <p:spPr>
          <a:xfrm rot="5400000">
            <a:off x="4914900" y="3238500"/>
            <a:ext cx="1066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84" name="TextBox 8"/>
          <p:cNvSpPr txBox="1">
            <a:spLocks noChangeArrowheads="1"/>
          </p:cNvSpPr>
          <p:nvPr/>
        </p:nvSpPr>
        <p:spPr bwMode="auto">
          <a:xfrm>
            <a:off x="5715000" y="2514600"/>
            <a:ext cx="2881313" cy="646113"/>
          </a:xfrm>
          <a:prstGeom prst="rect">
            <a:avLst/>
          </a:prstGeom>
          <a:noFill/>
          <a:ln w="9525">
            <a:noFill/>
            <a:miter lim="800000"/>
            <a:headEnd/>
            <a:tailEnd/>
          </a:ln>
        </p:spPr>
        <p:txBody>
          <a:bodyPr>
            <a:spAutoFit/>
          </a:bodyPr>
          <a:lstStyle/>
          <a:p>
            <a:r>
              <a:rPr lang="en-US">
                <a:latin typeface="Constantia" pitchFamily="18" charset="0"/>
              </a:rPr>
              <a:t>Uniform region 1cm outside beam trajectory.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Uniform Field region</a:t>
            </a:r>
          </a:p>
        </p:txBody>
      </p:sp>
      <p:pic>
        <p:nvPicPr>
          <p:cNvPr id="21506" name="Content Placeholder 3" descr="uniform region_v3-Model.png"/>
          <p:cNvPicPr>
            <a:picLocks noGrp="1" noChangeAspect="1"/>
          </p:cNvPicPr>
          <p:nvPr>
            <p:ph idx="1"/>
          </p:nvPr>
        </p:nvPicPr>
        <p:blipFill>
          <a:blip r:embed="rId3"/>
          <a:srcRect t="74831"/>
          <a:stretch>
            <a:fillRect/>
          </a:stretch>
        </p:blipFill>
        <p:spPr>
          <a:xfrm>
            <a:off x="214313" y="4403725"/>
            <a:ext cx="8701087" cy="184467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gger_Magnet_Purcha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Tagger_Magnet_Purchase</Template>
  <TotalTime>1760</TotalTime>
  <Words>997</Words>
  <Application>Microsoft Office PowerPoint</Application>
  <PresentationFormat>On-screen Show (4:3)</PresentationFormat>
  <Paragraphs>177</Paragraphs>
  <Slides>22</Slides>
  <Notes>22</Notes>
  <HiddenSlides>0</HiddenSlides>
  <MMClips>0</MMClips>
  <ScaleCrop>false</ScaleCrop>
  <HeadingPairs>
    <vt:vector size="8" baseType="variant">
      <vt:variant>
        <vt:lpstr>Fonts Used</vt:lpstr>
      </vt:variant>
      <vt:variant>
        <vt:i4>8</vt:i4>
      </vt:variant>
      <vt:variant>
        <vt:lpstr>Design Template</vt:lpstr>
      </vt:variant>
      <vt:variant>
        <vt:i4>4</vt:i4>
      </vt:variant>
      <vt:variant>
        <vt:lpstr>Embedded OLE Servers</vt:lpstr>
      </vt:variant>
      <vt:variant>
        <vt:i4>1</vt:i4>
      </vt:variant>
      <vt:variant>
        <vt:lpstr>Slide Titles</vt:lpstr>
      </vt:variant>
      <vt:variant>
        <vt:i4>22</vt:i4>
      </vt:variant>
    </vt:vector>
  </HeadingPairs>
  <TitlesOfParts>
    <vt:vector size="35" baseType="lpstr">
      <vt:lpstr>Constantia</vt:lpstr>
      <vt:lpstr>Arial</vt:lpstr>
      <vt:lpstr>Calibri</vt:lpstr>
      <vt:lpstr>Wingdings 2</vt:lpstr>
      <vt:lpstr>Symbol</vt:lpstr>
      <vt:lpstr>Times New Roman</vt:lpstr>
      <vt:lpstr>Cambria Math</vt:lpstr>
      <vt:lpstr>SimSun</vt:lpstr>
      <vt:lpstr>Tagger_Magnet_Purchase</vt:lpstr>
      <vt:lpstr>Tagger_Magnet_Purchase</vt:lpstr>
      <vt:lpstr>Tagger_Magnet_Purchase</vt:lpstr>
      <vt:lpstr>Tagger_Magnet_Purchase</vt:lpstr>
      <vt:lpstr>Bitmap Image</vt:lpstr>
      <vt:lpstr>Slide 1</vt:lpstr>
      <vt:lpstr>Magnet Requirements:</vt:lpstr>
      <vt:lpstr>Spectrometer Specification</vt:lpstr>
      <vt:lpstr>Uniform field optimization</vt:lpstr>
      <vt:lpstr>More Detailed Simulations</vt:lpstr>
      <vt:lpstr>Excellent Intrinsic Resolution Achievable</vt:lpstr>
      <vt:lpstr>Use this to set a uniformity Spec!</vt:lpstr>
      <vt:lpstr>Uniform field region</vt:lpstr>
      <vt:lpstr>Uniform Field region</vt:lpstr>
      <vt:lpstr>Magnetic Technical Requirements</vt:lpstr>
      <vt:lpstr>Tagger magnet design</vt:lpstr>
      <vt:lpstr>Mechanical Requirements</vt:lpstr>
      <vt:lpstr>Magnet Mechanical Requirements</vt:lpstr>
      <vt:lpstr>Mechanical requirements - Stands</vt:lpstr>
      <vt:lpstr>Slide 15</vt:lpstr>
      <vt:lpstr>Material specifications</vt:lpstr>
      <vt:lpstr>Vacuum Chamber Requirements</vt:lpstr>
      <vt:lpstr>Vacuum Cham. Requirements cont.</vt:lpstr>
      <vt:lpstr>Slide 19</vt:lpstr>
      <vt:lpstr>Manpower cost</vt:lpstr>
      <vt:lpstr>Slide 21</vt:lpstr>
      <vt:lpstr>2. The effects of the magnetic properties of stainless steel on the tagger performance.</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Tagger Magnet Requirements</dc:title>
  <dc:creator>Jim Stewart</dc:creator>
  <cp:lastModifiedBy>HuskyPC</cp:lastModifiedBy>
  <cp:revision>162</cp:revision>
  <dcterms:created xsi:type="dcterms:W3CDTF">2009-05-12T14:04:55Z</dcterms:created>
  <dcterms:modified xsi:type="dcterms:W3CDTF">2009-05-14T18:38:38Z</dcterms:modified>
</cp:coreProperties>
</file>