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embeddedFontLst>
    <p:embeddedFont>
      <p:font typeface="Old Standard TT"/>
      <p:regular r:id="rId19"/>
      <p:bold r:id="rId20"/>
      <p: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ldStandardTT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font" Target="fonts/OldStandardTT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OldStandardTT-regular.fnt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641934" y="3597500"/>
            <a:ext cx="390299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" name="Shape 1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b="1" sz="14000"/>
            </a:lvl1pPr>
            <a:lvl2pPr lvl="1" algn="ctr">
              <a:spcBef>
                <a:spcPts val="0"/>
              </a:spcBef>
              <a:buSzPct val="100000"/>
              <a:defRPr b="1" sz="14000"/>
            </a:lvl2pPr>
            <a:lvl3pPr lvl="2" algn="ctr">
              <a:spcBef>
                <a:spcPts val="0"/>
              </a:spcBef>
              <a:buSzPct val="100000"/>
              <a:defRPr b="1" sz="14000"/>
            </a:lvl3pPr>
            <a:lvl4pPr lvl="3" algn="ctr">
              <a:spcBef>
                <a:spcPts val="0"/>
              </a:spcBef>
              <a:buSzPct val="100000"/>
              <a:defRPr b="1" sz="14000"/>
            </a:lvl4pPr>
            <a:lvl5pPr lvl="4" algn="ctr">
              <a:spcBef>
                <a:spcPts val="0"/>
              </a:spcBef>
              <a:buSzPct val="100000"/>
              <a:defRPr b="1" sz="14000"/>
            </a:lvl5pPr>
            <a:lvl6pPr lvl="5" algn="ctr">
              <a:spcBef>
                <a:spcPts val="0"/>
              </a:spcBef>
              <a:buSzPct val="100000"/>
              <a:defRPr b="1" sz="14000"/>
            </a:lvl6pPr>
            <a:lvl7pPr lvl="6" algn="ctr">
              <a:spcBef>
                <a:spcPts val="0"/>
              </a:spcBef>
              <a:buSzPct val="100000"/>
              <a:defRPr b="1" sz="14000"/>
            </a:lvl7pPr>
            <a:lvl8pPr lvl="7" algn="ctr">
              <a:spcBef>
                <a:spcPts val="0"/>
              </a:spcBef>
              <a:buSzPct val="100000"/>
              <a:defRPr b="1" sz="14000"/>
            </a:lvl8pPr>
            <a:lvl9pPr lvl="8" algn="ctr">
              <a:spcBef>
                <a:spcPts val="0"/>
              </a:spcBef>
              <a:buSzPct val="100000"/>
              <a:defRPr b="1" sz="14000"/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hape 16"/>
          <p:cNvCxnSpPr/>
          <p:nvPr/>
        </p:nvCxnSpPr>
        <p:spPr>
          <a:xfrm>
            <a:off x="641934" y="3597500"/>
            <a:ext cx="390299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" name="Shape 17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24" name="Shape 24"/>
          <p:cNvSpPr txBox="1"/>
          <p:nvPr/>
        </p:nvSpPr>
        <p:spPr>
          <a:xfrm>
            <a:off x="0" y="4712406"/>
            <a:ext cx="56913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Tagger microscope/quadrupole commisioning study - 5/9/2016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2" name="Shape 42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3" name="Shape 43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" type="subTitle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ld Standard TT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4.png"/><Relationship Id="rId4" Type="http://schemas.openxmlformats.org/officeDocument/2006/relationships/image" Target="../media/image06.png"/><Relationship Id="rId5" Type="http://schemas.openxmlformats.org/officeDocument/2006/relationships/image" Target="../media/image10.png"/><Relationship Id="rId6" Type="http://schemas.openxmlformats.org/officeDocument/2006/relationships/image" Target="../media/image1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5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4.png"/><Relationship Id="rId6" Type="http://schemas.openxmlformats.org/officeDocument/2006/relationships/image" Target="../media/image1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1.png"/><Relationship Id="rId4" Type="http://schemas.openxmlformats.org/officeDocument/2006/relationships/image" Target="../media/image23.png"/><Relationship Id="rId5" Type="http://schemas.openxmlformats.org/officeDocument/2006/relationships/image" Target="../media/image20.png"/><Relationship Id="rId6" Type="http://schemas.openxmlformats.org/officeDocument/2006/relationships/image" Target="../media/image2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1.png"/><Relationship Id="rId4" Type="http://schemas.openxmlformats.org/officeDocument/2006/relationships/image" Target="../media/image0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5.png"/><Relationship Id="rId4" Type="http://schemas.openxmlformats.org/officeDocument/2006/relationships/image" Target="../media/image0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8.png"/><Relationship Id="rId4" Type="http://schemas.openxmlformats.org/officeDocument/2006/relationships/image" Target="../media/image24.png"/><Relationship Id="rId5" Type="http://schemas.openxmlformats.org/officeDocument/2006/relationships/image" Target="../media/image09.png"/><Relationship Id="rId6" Type="http://schemas.openxmlformats.org/officeDocument/2006/relationships/image" Target="../media/image0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ctrTitle"/>
          </p:nvPr>
        </p:nvSpPr>
        <p:spPr>
          <a:xfrm>
            <a:off x="311700" y="589000"/>
            <a:ext cx="8520600" cy="2535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Tagger microscope/quadrupole commissioning study</a:t>
            </a:r>
          </a:p>
        </p:txBody>
      </p:sp>
      <p:sp>
        <p:nvSpPr>
          <p:cNvPr id="61" name="Shape 61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GlueX collaboration meeting, May 9-11, 2016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512700" y="4475100"/>
            <a:ext cx="4358700" cy="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B7B7B7"/>
                </a:solidFill>
              </a:rPr>
              <a:t>Richard Jones, University of Connecticut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scan over excitation current</a:t>
            </a:r>
          </a:p>
        </p:txBody>
      </p:sp>
      <p:sp>
        <p:nvSpPr>
          <p:cNvPr id="173" name="Shape 17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174" name="Shape 1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524225"/>
            <a:ext cx="2313025" cy="244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Shape 17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32700" y="1524225"/>
            <a:ext cx="2313025" cy="24472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Shape 17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45724" y="1524250"/>
            <a:ext cx="2331375" cy="2466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Shape 17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812624" y="1524250"/>
            <a:ext cx="2331375" cy="24666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scan over excitation current</a:t>
            </a:r>
          </a:p>
        </p:txBody>
      </p:sp>
      <p:sp>
        <p:nvSpPr>
          <p:cNvPr id="183" name="Shape 18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184" name="Shape 1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396800"/>
            <a:ext cx="2409899" cy="25497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Shape 18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68750" y="1396800"/>
            <a:ext cx="2377749" cy="25157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Shape 18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01125" y="1396800"/>
            <a:ext cx="2377749" cy="251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Shape 18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66249" y="1396800"/>
            <a:ext cx="2377749" cy="2515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scan over excitation current</a:t>
            </a:r>
          </a:p>
        </p:txBody>
      </p:sp>
      <p:sp>
        <p:nvSpPr>
          <p:cNvPr id="193" name="Shape 19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194" name="Shape 1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438850"/>
            <a:ext cx="2379949" cy="2518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Shape 19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44625" y="1438850"/>
            <a:ext cx="2379949" cy="2518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Shape 19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48375" y="1438850"/>
            <a:ext cx="2379949" cy="25180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Shape 19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99281" y="1476125"/>
            <a:ext cx="2344718" cy="2480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back to zero quad field</a:t>
            </a:r>
          </a:p>
        </p:txBody>
      </p:sp>
      <p:sp>
        <p:nvSpPr>
          <p:cNvPr id="203" name="Shape 20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204" name="Shape 2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581975"/>
            <a:ext cx="2365699" cy="2502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Shape 20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9500" y="1613300"/>
            <a:ext cx="2365699" cy="25029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Shape 20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58700" y="1601725"/>
            <a:ext cx="2328374" cy="246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Shape 20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815625" y="1601725"/>
            <a:ext cx="2328374" cy="2463468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Shape 208"/>
          <p:cNvSpPr txBox="1"/>
          <p:nvPr/>
        </p:nvSpPr>
        <p:spPr>
          <a:xfrm>
            <a:off x="346350" y="1092612"/>
            <a:ext cx="8451300" cy="4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Run 11359 taken during run between IQ=+6A and IQ=-6A, same conditions according to rcdb...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x="346350" y="4207275"/>
            <a:ext cx="8016600" cy="5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i="1" lang="en">
                <a:solidFill>
                  <a:srgbClr val="CC0000"/>
                </a:solidFill>
              </a:rPr>
              <a:t>... not sure what happened here, bad beam tune??</a:t>
            </a:r>
          </a:p>
          <a:p>
            <a:pPr lvl="0">
              <a:spcBef>
                <a:spcPts val="0"/>
              </a:spcBef>
              <a:buNone/>
            </a:pPr>
            <a:r>
              <a:rPr b="1" lang="en">
                <a:solidFill>
                  <a:srgbClr val="45818E"/>
                </a:solidFill>
              </a:rPr>
              <a:t>Maybe these plots should be among the “online 40” to be watched in real time.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Conclusions</a:t>
            </a:r>
          </a:p>
        </p:txBody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not sure what was going on in run 11359, but</a:t>
            </a:r>
          </a:p>
          <a:p>
            <a:pPr indent="-228600" lvl="0" marL="4572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the procedure of using just the 4 individual columns rather than doing an individual-run scan worked very well!</a:t>
            </a:r>
          </a:p>
          <a:p>
            <a:pPr indent="-228600" lvl="0" marL="457200" rtl="0">
              <a:spcBef>
                <a:spcPts val="0"/>
              </a:spcBef>
              <a:spcAft>
                <a:spcPts val="1000"/>
              </a:spcAft>
              <a:buClr>
                <a:srgbClr val="38761D"/>
              </a:buClr>
            </a:pPr>
            <a:r>
              <a:rPr lang="en">
                <a:solidFill>
                  <a:srgbClr val="38761D"/>
                </a:solidFill>
              </a:rPr>
              <a:t>behavior of vertical profile vs quadrupole current is consistent with Dan Sober’s calculations.</a:t>
            </a:r>
          </a:p>
          <a:p>
            <a:pPr indent="-228600" lvl="0" marL="4572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optimum field is in the range [-7, -6] A</a:t>
            </a:r>
          </a:p>
          <a:p>
            <a:pPr indent="-228600" lvl="0" marL="457200">
              <a:spcBef>
                <a:spcPts val="0"/>
              </a:spcBef>
              <a:spcAft>
                <a:spcPts val="1000"/>
              </a:spcAft>
              <a:buClr>
                <a:srgbClr val="38761D"/>
              </a:buClr>
            </a:pPr>
            <a:r>
              <a:rPr lang="en">
                <a:solidFill>
                  <a:srgbClr val="38761D"/>
                </a:solidFill>
              </a:rPr>
              <a:t>with the quadrupole on (and good alignment) only lighting two rows in the microscope keeps &gt;95% of the tags that pass the collimator.</a:t>
            </a:r>
          </a:p>
        </p:txBody>
      </p:sp>
      <p:sp>
        <p:nvSpPr>
          <p:cNvPr id="216" name="Shape 21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Purpose of study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311700" y="1171600"/>
            <a:ext cx="4545300" cy="339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Electron collimation - proof of principle</a:t>
            </a: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distance radiator-collimator: 76m</a:t>
            </a: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distance radiator-microscope: 7.5m</a:t>
            </a: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magnification at TAGM: 0.3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457200" lvl="0" marL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3.4mm  → 1.1mm at TAGM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</a:pPr>
            <a:r>
              <a:rPr lang="en"/>
              <a:t>Essentially all of the useful tags should fall inside just one 2mm row of the TAGM</a:t>
            </a:r>
          </a:p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70" name="Shape 70"/>
          <p:cNvSpPr/>
          <p:nvPr/>
        </p:nvSpPr>
        <p:spPr>
          <a:xfrm>
            <a:off x="5753750" y="1743550"/>
            <a:ext cx="112200" cy="14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8073125" y="687925"/>
            <a:ext cx="112200" cy="14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8073125" y="2671075"/>
            <a:ext cx="112200" cy="14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73" name="Shape 73"/>
          <p:cNvCxnSpPr>
            <a:endCxn id="70" idx="1"/>
          </p:cNvCxnSpPr>
          <p:nvPr/>
        </p:nvCxnSpPr>
        <p:spPr>
          <a:xfrm>
            <a:off x="4458650" y="2478400"/>
            <a:ext cx="12951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74" name="Shape 74"/>
          <p:cNvCxnSpPr/>
          <p:nvPr/>
        </p:nvCxnSpPr>
        <p:spPr>
          <a:xfrm flipH="1" rot="10800000">
            <a:off x="5816134" y="1780900"/>
            <a:ext cx="2241600" cy="697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75" name="Shape 75"/>
          <p:cNvCxnSpPr/>
          <p:nvPr/>
        </p:nvCxnSpPr>
        <p:spPr>
          <a:xfrm>
            <a:off x="5803565" y="2478400"/>
            <a:ext cx="796799" cy="6228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76" name="Shape 76"/>
          <p:cNvCxnSpPr>
            <a:endCxn id="70" idx="3"/>
          </p:cNvCxnSpPr>
          <p:nvPr/>
        </p:nvCxnSpPr>
        <p:spPr>
          <a:xfrm rot="10800000">
            <a:off x="5865950" y="2478400"/>
            <a:ext cx="2764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lg" w="lg" type="none"/>
            <a:tailEnd len="lg" w="lg" type="none"/>
          </a:ln>
        </p:spPr>
      </p:cxnSp>
      <p:sp>
        <p:nvSpPr>
          <p:cNvPr id="77" name="Shape 77"/>
          <p:cNvSpPr txBox="1"/>
          <p:nvPr/>
        </p:nvSpPr>
        <p:spPr>
          <a:xfrm>
            <a:off x="5367650" y="3213250"/>
            <a:ext cx="884400" cy="5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600"/>
              <a:t>radiator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7454231" y="4102825"/>
            <a:ext cx="1350000" cy="5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600"/>
              <a:t>photon collimator</a:t>
            </a:r>
          </a:p>
        </p:txBody>
      </p:sp>
      <p:cxnSp>
        <p:nvCxnSpPr>
          <p:cNvPr id="79" name="Shape 79"/>
          <p:cNvCxnSpPr/>
          <p:nvPr/>
        </p:nvCxnSpPr>
        <p:spPr>
          <a:xfrm>
            <a:off x="6575700" y="2515700"/>
            <a:ext cx="0" cy="585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80" name="Shape 80"/>
          <p:cNvCxnSpPr/>
          <p:nvPr/>
        </p:nvCxnSpPr>
        <p:spPr>
          <a:xfrm rot="10800000">
            <a:off x="7662150" y="1893100"/>
            <a:ext cx="0" cy="585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81" name="Shape 81"/>
          <p:cNvSpPr txBox="1"/>
          <p:nvPr/>
        </p:nvSpPr>
        <p:spPr>
          <a:xfrm>
            <a:off x="6774975" y="2665150"/>
            <a:ext cx="1116000" cy="78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momentum is conserved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Purpose of study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311700" y="1171600"/>
            <a:ext cx="4545300" cy="339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Electron collimation - proof of principle</a:t>
            </a:r>
          </a:p>
          <a:p>
            <a:pPr indent="-228600" lvl="0" marL="4572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ORing all 5 rows in a column makes us less sensitive to beam motion at the radiator, but…</a:t>
            </a:r>
          </a:p>
          <a:p>
            <a:pPr indent="-228600" lvl="0" marL="4572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It hurts our performance: almost half of the TAGM hits fall outside the central row, and generate accidentals.</a:t>
            </a:r>
          </a:p>
        </p:txBody>
      </p:sp>
      <p:sp>
        <p:nvSpPr>
          <p:cNvPr id="88" name="Shape 8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89" name="Shape 89"/>
          <p:cNvSpPr/>
          <p:nvPr/>
        </p:nvSpPr>
        <p:spPr>
          <a:xfrm>
            <a:off x="5753750" y="1743550"/>
            <a:ext cx="112200" cy="14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/>
        </p:nvSpPr>
        <p:spPr>
          <a:xfrm>
            <a:off x="8073125" y="687925"/>
            <a:ext cx="112200" cy="14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/>
        </p:nvSpPr>
        <p:spPr>
          <a:xfrm>
            <a:off x="8073125" y="2671075"/>
            <a:ext cx="112200" cy="14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92" name="Shape 92"/>
          <p:cNvCxnSpPr>
            <a:endCxn id="89" idx="1"/>
          </p:cNvCxnSpPr>
          <p:nvPr/>
        </p:nvCxnSpPr>
        <p:spPr>
          <a:xfrm>
            <a:off x="4458650" y="2478400"/>
            <a:ext cx="12951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93" name="Shape 93"/>
          <p:cNvCxnSpPr/>
          <p:nvPr/>
        </p:nvCxnSpPr>
        <p:spPr>
          <a:xfrm flipH="1" rot="10800000">
            <a:off x="5816134" y="1780900"/>
            <a:ext cx="2241600" cy="697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94" name="Shape 94"/>
          <p:cNvCxnSpPr/>
          <p:nvPr/>
        </p:nvCxnSpPr>
        <p:spPr>
          <a:xfrm>
            <a:off x="5803565" y="2478400"/>
            <a:ext cx="796799" cy="6228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95" name="Shape 95"/>
          <p:cNvCxnSpPr>
            <a:endCxn id="89" idx="3"/>
          </p:cNvCxnSpPr>
          <p:nvPr/>
        </p:nvCxnSpPr>
        <p:spPr>
          <a:xfrm rot="10800000">
            <a:off x="5865950" y="2478400"/>
            <a:ext cx="2764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lg" w="lg" type="none"/>
            <a:tailEnd len="lg" w="lg" type="none"/>
          </a:ln>
        </p:spPr>
      </p:cxnSp>
      <p:sp>
        <p:nvSpPr>
          <p:cNvPr id="96" name="Shape 96"/>
          <p:cNvSpPr txBox="1"/>
          <p:nvPr/>
        </p:nvSpPr>
        <p:spPr>
          <a:xfrm>
            <a:off x="5367650" y="3213250"/>
            <a:ext cx="884400" cy="5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/>
              <a:t>radiator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7454231" y="4102825"/>
            <a:ext cx="1350000" cy="5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600"/>
              <a:t>photon collimator</a:t>
            </a:r>
          </a:p>
        </p:txBody>
      </p:sp>
      <p:cxnSp>
        <p:nvCxnSpPr>
          <p:cNvPr id="98" name="Shape 98"/>
          <p:cNvCxnSpPr/>
          <p:nvPr/>
        </p:nvCxnSpPr>
        <p:spPr>
          <a:xfrm>
            <a:off x="6575700" y="2515700"/>
            <a:ext cx="0" cy="585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99" name="Shape 99"/>
          <p:cNvCxnSpPr/>
          <p:nvPr/>
        </p:nvCxnSpPr>
        <p:spPr>
          <a:xfrm rot="10800000">
            <a:off x="7662150" y="1893100"/>
            <a:ext cx="0" cy="585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00" name="Shape 100"/>
          <p:cNvSpPr txBox="1"/>
          <p:nvPr/>
        </p:nvSpPr>
        <p:spPr>
          <a:xfrm>
            <a:off x="6774975" y="2665150"/>
            <a:ext cx="1116000" cy="78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momentum is conserved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Purpose of study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311700" y="1171600"/>
            <a:ext cx="4545300" cy="339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Questions to be answered in study:</a:t>
            </a:r>
          </a:p>
          <a:p>
            <a:pPr indent="-228600" lvl="0" marL="457200" rtl="0">
              <a:spcBef>
                <a:spcPts val="0"/>
              </a:spcBef>
              <a:spcAft>
                <a:spcPts val="1000"/>
              </a:spcAft>
              <a:buAutoNum type="arabicPeriod"/>
            </a:pPr>
            <a:r>
              <a:rPr lang="en"/>
              <a:t>How is this 1.2mm collimated stripe affected by the spot size of the electron beam (</a:t>
            </a:r>
            <a:r>
              <a:rPr b="1" lang="en"/>
              <a:t>where the quadrupole comes in</a:t>
            </a:r>
            <a:r>
              <a:rPr lang="en"/>
              <a:t>)</a:t>
            </a:r>
          </a:p>
          <a:p>
            <a:pPr indent="-228600" lvl="0" marL="457200" rtl="0">
              <a:spcBef>
                <a:spcPts val="0"/>
              </a:spcBef>
              <a:spcAft>
                <a:spcPts val="1000"/>
              </a:spcAft>
              <a:buAutoNum type="arabicPeriod"/>
            </a:pPr>
            <a:r>
              <a:rPr lang="en"/>
              <a:t>Does multiple scattering (radiator, tagger exit window) substantially widen the stripe?</a:t>
            </a:r>
          </a:p>
          <a:p>
            <a:pPr indent="-228600" lvl="0" marL="457200" rtl="0">
              <a:spcBef>
                <a:spcPts val="0"/>
              </a:spcBef>
              <a:spcAft>
                <a:spcPts val="1000"/>
              </a:spcAft>
              <a:buAutoNum type="arabicPeriod"/>
            </a:pPr>
            <a:r>
              <a:rPr lang="en"/>
              <a:t>Is the stripe stable enough to turn off the other TAGM rows and run?</a:t>
            </a:r>
          </a:p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108" name="Shape 108"/>
          <p:cNvSpPr/>
          <p:nvPr/>
        </p:nvSpPr>
        <p:spPr>
          <a:xfrm>
            <a:off x="5753750" y="1743550"/>
            <a:ext cx="112200" cy="14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" name="Shape 109"/>
          <p:cNvSpPr/>
          <p:nvPr/>
        </p:nvSpPr>
        <p:spPr>
          <a:xfrm>
            <a:off x="8073125" y="687925"/>
            <a:ext cx="112200" cy="14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" name="Shape 110"/>
          <p:cNvSpPr/>
          <p:nvPr/>
        </p:nvSpPr>
        <p:spPr>
          <a:xfrm>
            <a:off x="8073125" y="2671075"/>
            <a:ext cx="112200" cy="14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11" name="Shape 111"/>
          <p:cNvCxnSpPr>
            <a:endCxn id="108" idx="1"/>
          </p:cNvCxnSpPr>
          <p:nvPr/>
        </p:nvCxnSpPr>
        <p:spPr>
          <a:xfrm>
            <a:off x="4857050" y="2478400"/>
            <a:ext cx="8967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2" name="Shape 112"/>
          <p:cNvCxnSpPr/>
          <p:nvPr/>
        </p:nvCxnSpPr>
        <p:spPr>
          <a:xfrm flipH="1" rot="10800000">
            <a:off x="5816134" y="1780900"/>
            <a:ext cx="2241600" cy="697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3" name="Shape 113"/>
          <p:cNvCxnSpPr/>
          <p:nvPr/>
        </p:nvCxnSpPr>
        <p:spPr>
          <a:xfrm>
            <a:off x="5803565" y="2478400"/>
            <a:ext cx="796799" cy="6228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4" name="Shape 114"/>
          <p:cNvCxnSpPr>
            <a:endCxn id="108" idx="3"/>
          </p:cNvCxnSpPr>
          <p:nvPr/>
        </p:nvCxnSpPr>
        <p:spPr>
          <a:xfrm rot="10800000">
            <a:off x="5865950" y="2478400"/>
            <a:ext cx="2764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lg" w="lg" type="none"/>
            <a:tailEnd len="lg" w="lg" type="none"/>
          </a:ln>
        </p:spPr>
      </p:cxnSp>
      <p:sp>
        <p:nvSpPr>
          <p:cNvPr id="115" name="Shape 115"/>
          <p:cNvSpPr txBox="1"/>
          <p:nvPr/>
        </p:nvSpPr>
        <p:spPr>
          <a:xfrm>
            <a:off x="5367650" y="3213250"/>
            <a:ext cx="884400" cy="5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/>
              <a:t>radiator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7454231" y="4102825"/>
            <a:ext cx="1350000" cy="5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600"/>
              <a:t>photon collimator</a:t>
            </a:r>
          </a:p>
        </p:txBody>
      </p:sp>
      <p:cxnSp>
        <p:nvCxnSpPr>
          <p:cNvPr id="117" name="Shape 117"/>
          <p:cNvCxnSpPr/>
          <p:nvPr/>
        </p:nvCxnSpPr>
        <p:spPr>
          <a:xfrm>
            <a:off x="6575700" y="2515700"/>
            <a:ext cx="0" cy="585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18" name="Shape 118"/>
          <p:cNvCxnSpPr/>
          <p:nvPr/>
        </p:nvCxnSpPr>
        <p:spPr>
          <a:xfrm rot="10800000">
            <a:off x="7662150" y="1893100"/>
            <a:ext cx="0" cy="585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19" name="Shape 119"/>
          <p:cNvSpPr txBox="1"/>
          <p:nvPr/>
        </p:nvSpPr>
        <p:spPr>
          <a:xfrm>
            <a:off x="6774975" y="2665150"/>
            <a:ext cx="1116000" cy="78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momentum is conserved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run selection</a:t>
            </a: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radiator is JD70-119 in PARA orientation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first few runs in study are at 80nA, later runs are at 200nA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all runs considered were collected in early AM on April 15:</a:t>
            </a:r>
          </a:p>
          <a:p>
            <a:pPr indent="-317500" lvl="1" marL="914400" rtl="0">
              <a:spcBef>
                <a:spcPts val="0"/>
              </a:spcBef>
              <a:buSzPct val="100000"/>
            </a:pPr>
            <a:r>
              <a:rPr lang="en"/>
              <a:t>11333 (36M events) IQ= +4A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11336 (35M events) IQ= -4A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11338 (18M events) IQ= -5A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11340 (34M events) IQ= +5A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11365 (38M events) IQ= +6A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11385 (37M events) IQ= -6A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11386 (35M events) IQ= -7A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11387 (35M events) IQ= +7A</a:t>
            </a:r>
          </a:p>
          <a:p>
            <a:pPr indent="-228600" lvl="1" marL="914400" rtl="0">
              <a:spcBef>
                <a:spcPts val="0"/>
              </a:spcBef>
              <a:buClr>
                <a:srgbClr val="CC0000"/>
              </a:buClr>
            </a:pPr>
            <a:r>
              <a:rPr lang="en">
                <a:solidFill>
                  <a:srgbClr val="CC0000"/>
                </a:solidFill>
              </a:rPr>
              <a:t>11359 (20M events) IQ= 0A</a:t>
            </a:r>
          </a:p>
          <a:p>
            <a:pPr indent="-317500" lvl="0" marL="457200">
              <a:spcBef>
                <a:spcPts val="0"/>
              </a:spcBef>
              <a:buClr>
                <a:srgbClr val="134F5C"/>
              </a:buClr>
              <a:buSzPct val="100000"/>
            </a:pPr>
            <a:r>
              <a:rPr lang="en" sz="1400">
                <a:solidFill>
                  <a:srgbClr val="134F5C"/>
                </a:solidFill>
              </a:rPr>
              <a:t>aside - 80% of the effort in this study was getting these data staged from tape and transferred offsite</a:t>
            </a:r>
          </a:p>
        </p:txBody>
      </p:sp>
      <p:sp>
        <p:nvSpPr>
          <p:cNvPr id="126" name="Shape 12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hits selection and cuts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311700" y="1171600"/>
            <a:ext cx="4050300" cy="339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for each TAGM hit:</a:t>
            </a:r>
          </a:p>
          <a:p>
            <a:pPr lvl="0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    require individual-fiber channels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    for each PS hit: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        require 2% energy match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        require minimum TAGM energy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      </a:t>
            </a:r>
            <a:r>
              <a:rPr i="1" lang="en"/>
              <a:t>  </a:t>
            </a:r>
            <a:r>
              <a:rPr lang="en"/>
              <a:t>histogram t(TAGM) - t(PS)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3" name="Shape 13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134" name="Shape 1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85830" y="445024"/>
            <a:ext cx="4001820" cy="42340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5" name="Shape 135"/>
          <p:cNvCxnSpPr/>
          <p:nvPr/>
        </p:nvCxnSpPr>
        <p:spPr>
          <a:xfrm>
            <a:off x="5717750" y="1959950"/>
            <a:ext cx="0" cy="2217900"/>
          </a:xfrm>
          <a:prstGeom prst="straightConnector1">
            <a:avLst/>
          </a:prstGeom>
          <a:noFill/>
          <a:ln cap="flat" cmpd="sng" w="19050">
            <a:solidFill>
              <a:srgbClr val="CC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36" name="Shape 136"/>
          <p:cNvSpPr txBox="1"/>
          <p:nvPr/>
        </p:nvSpPr>
        <p:spPr>
          <a:xfrm>
            <a:off x="5806175" y="3404125"/>
            <a:ext cx="950400" cy="5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CC0000"/>
                </a:solidFill>
              </a:rPr>
              <a:t>energy threshold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accidentals subtraction</a:t>
            </a:r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311700" y="1171600"/>
            <a:ext cx="2676900" cy="339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&gt;95% of hits are tagging electrons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&gt;95% of hits are accidentals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beam structure is clearly visible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subtract accidentals using 16 intervals of 24ns width on either side of the coincidence peak (Δt=0)</a:t>
            </a:r>
          </a:p>
          <a:p>
            <a:pPr lvl="0">
              <a:spcBef>
                <a:spcPts val="0"/>
              </a:spcBef>
              <a:buNone/>
            </a:pPr>
            <a:r>
              <a:rPr lang="en" sz="1200"/>
              <a:t>yield = integral [-5, 5]ns after accidentals subtraction</a:t>
            </a:r>
          </a:p>
        </p:txBody>
      </p:sp>
      <p:sp>
        <p:nvSpPr>
          <p:cNvPr id="143" name="Shape 1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144" name="Shape 1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8500" y="1171600"/>
            <a:ext cx="3124625" cy="3305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02799" y="1171600"/>
            <a:ext cx="3124625" cy="330596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6" name="Shape 146"/>
          <p:cNvCxnSpPr/>
          <p:nvPr/>
        </p:nvCxnSpPr>
        <p:spPr>
          <a:xfrm>
            <a:off x="7184050" y="2549425"/>
            <a:ext cx="0" cy="935700"/>
          </a:xfrm>
          <a:prstGeom prst="straightConnector1">
            <a:avLst/>
          </a:prstGeom>
          <a:noFill/>
          <a:ln cap="flat" cmpd="sng" w="19050">
            <a:solidFill>
              <a:srgbClr val="CC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47" name="Shape 147"/>
          <p:cNvCxnSpPr/>
          <p:nvPr/>
        </p:nvCxnSpPr>
        <p:spPr>
          <a:xfrm>
            <a:off x="8174650" y="2549425"/>
            <a:ext cx="0" cy="935700"/>
          </a:xfrm>
          <a:prstGeom prst="straightConnector1">
            <a:avLst/>
          </a:prstGeom>
          <a:noFill/>
          <a:ln cap="flat" cmpd="sng" w="19050">
            <a:solidFill>
              <a:srgbClr val="CC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48" name="Shape 148"/>
          <p:cNvSpPr txBox="1"/>
          <p:nvPr/>
        </p:nvSpPr>
        <p:spPr>
          <a:xfrm>
            <a:off x="7139850" y="2271575"/>
            <a:ext cx="1071600" cy="5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000">
                <a:solidFill>
                  <a:srgbClr val="CC0000"/>
                </a:solidFill>
              </a:rPr>
              <a:t>yield = integral of this spectrum in coincidence window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determination of quad polarity</a:t>
            </a:r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311700" y="1171600"/>
            <a:ext cx="2834400" cy="339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polarity of quad windings is known by someone, but we checked it...</a:t>
            </a:r>
          </a:p>
          <a:p>
            <a:pPr indent="-228600" lvl="0" marL="4572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each quad current was run in both senses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result: minus sign generates vertical convergence </a:t>
            </a:r>
          </a:p>
        </p:txBody>
      </p:sp>
      <p:sp>
        <p:nvSpPr>
          <p:cNvPr id="155" name="Shape 15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156" name="Shape 1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89975" y="1285687"/>
            <a:ext cx="2977274" cy="3150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Shape 1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12450" y="1285687"/>
            <a:ext cx="2977274" cy="3150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scan over excitation current</a:t>
            </a:r>
          </a:p>
        </p:txBody>
      </p:sp>
      <p:sp>
        <p:nvSpPr>
          <p:cNvPr id="163" name="Shape 16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164" name="Shape 1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469525"/>
            <a:ext cx="2371699" cy="2509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Shape 16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43808" y="1469525"/>
            <a:ext cx="2371699" cy="250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Shape 16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46676" y="1469525"/>
            <a:ext cx="2371699" cy="250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Shape 16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72299" y="1469525"/>
            <a:ext cx="2371699" cy="2509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