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 showSpecialPlsOnTitleSld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ctr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b="0" baseline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l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b="1" baseline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b="0" baseline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b="0" baseline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b="0" baseline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 algn="l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algn="l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algn="l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-13409"/>
            <a:ext cx="9172499" cy="28719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0" name="Shape 30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31" name="Shape 31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3" name="Shape 33"/>
          <p:cNvSpPr txBox="1"/>
          <p:nvPr>
            <p:ph type="ctrTitle"/>
          </p:nvPr>
        </p:nvSpPr>
        <p:spPr>
          <a:xfrm>
            <a:off x="685800" y="1342622"/>
            <a:ext cx="7772400" cy="714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development update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x="2016350" y="2966125"/>
            <a:ext cx="5928299" cy="1935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buClr>
                <a:srgbClr val="B7B7B7"/>
              </a:buClr>
              <a:buSzPct val="100000"/>
              <a:buChar char="●"/>
            </a:pPr>
            <a:r>
              <a:rPr lang="en" sz="2200">
                <a:solidFill>
                  <a:srgbClr val="000000"/>
                </a:solidFill>
              </a:rPr>
              <a:t>integration with JANA</a:t>
            </a:r>
          </a:p>
          <a:p>
            <a:pPr indent="-368300" lvl="0" marL="457200" rtl="0" algn="l"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lang="en" sz="2200">
                <a:solidFill>
                  <a:srgbClr val="000000"/>
                </a:solidFill>
              </a:rPr>
              <a:t>validation of tracking in magnetic field</a:t>
            </a:r>
          </a:p>
          <a:p>
            <a:pPr indent="-368300" lvl="0" marL="457200" rtl="0" algn="l"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lang="en" sz="2200">
                <a:solidFill>
                  <a:srgbClr val="000000"/>
                </a:solidFill>
              </a:rPr>
              <a:t>new event sources (besides particle gun)</a:t>
            </a:r>
          </a:p>
          <a:p>
            <a:pPr indent="-368300" lvl="0" marL="457200" rtl="0" algn="l"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lang="en" sz="2200">
                <a:solidFill>
                  <a:srgbClr val="000000"/>
                </a:solidFill>
              </a:rPr>
              <a:t>event-level parallelism with geant4.10</a:t>
            </a:r>
          </a:p>
          <a:p>
            <a:pPr indent="-368300" lvl="0" marL="457200" algn="l"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i="1" lang="en" sz="2200">
                <a:solidFill>
                  <a:srgbClr val="000000"/>
                </a:solidFill>
              </a:rPr>
              <a:t>remaining milestones</a:t>
            </a:r>
          </a:p>
        </p:txBody>
      </p:sp>
      <p:sp>
        <p:nvSpPr>
          <p:cNvPr id="35" name="Shape 35"/>
          <p:cNvSpPr/>
          <p:nvPr/>
        </p:nvSpPr>
        <p:spPr>
          <a:xfrm>
            <a:off x="3044" y="2800215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36" name="Shape 36"/>
          <p:cNvSpPr txBox="1"/>
          <p:nvPr/>
        </p:nvSpPr>
        <p:spPr>
          <a:xfrm>
            <a:off x="138111" y="38100"/>
            <a:ext cx="6292799" cy="366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GlueX Collaboration Meeting, Newport News, Oct. </a:t>
            </a:r>
            <a:r>
              <a:rPr lang="en" sz="1600">
                <a:solidFill>
                  <a:srgbClr val="000000"/>
                </a:solidFill>
              </a:rPr>
              <a:t>8-10</a:t>
            </a: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201</a:t>
            </a:r>
            <a:r>
              <a:rPr lang="en" sz="16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37" name="Shape 37"/>
          <p:cNvSpPr txBox="1"/>
          <p:nvPr/>
        </p:nvSpPr>
        <p:spPr>
          <a:xfrm>
            <a:off x="2238375" y="2171700"/>
            <a:ext cx="4602899" cy="366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baseline="0" i="0" lang="en" sz="1800" u="none" cap="none" strike="noStrike">
                <a:solidFill>
                  <a:srgbClr val="5B0F00"/>
                </a:solidFill>
                <a:latin typeface="Arial"/>
                <a:ea typeface="Arial"/>
                <a:cs typeface="Arial"/>
                <a:sym typeface="Arial"/>
              </a:rPr>
              <a:t>Richard Jones – University of Connecticut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77" name="Shape 177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78" name="Shape 178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80" name="Shape 18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HDGeant4: quick start guide</a:t>
            </a:r>
          </a:p>
        </p:txBody>
      </p:sp>
      <p:sp>
        <p:nvSpPr>
          <p:cNvPr id="181" name="Shape 181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82" name="Shape 182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83" name="Shape 183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84" name="Shape 184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-11000" y="1169225"/>
            <a:ext cx="9388499" cy="47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/tracking/verbose 2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/run/beamOn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### Run 0 start.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### Run 0 start.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*********************************************************************************************************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* G4Track Information:   Particle = chargedgeantino,   Track ID = 1,   Parent ID = 0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*********************************************************************************************************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Step#        X           Y           Z          KineE      dEStep     StepLeng    TrakLeng    Volume     Process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0   4.3197 mm  -1.7414 mm   65.048 cm   191.31 MeV       0 eV        0 fm        0 fm       LIH2:1   initStep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1   9.6337 mm   2.5575 mm   64.675 cm   191.31 MeV       0 eV   7.7851 mm   7.7851 mm       TGTV:1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2    9.743 mm   2.6448 mm   64.667 cm   191.31 MeV       0 eV   159.38 um   7.9445 mm       TARG:1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3   3.1563 cm   1.9288 cm   63.171 cm   191.31 MeV       0 eV   3.1259 cm   3.9204 cm       CYLW:1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4   3.9714 cm   2.5116 cm   62.625 cm   191.31 MeV       0 eV   1.1413 cm   5.0617 cm    HALL::1:1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5   3.9722 cm   2.5122 cm   62.624 cm   191.31 MeV       0 eV   11.403 um   5.0628 cm    LASS::1:1   CoupledTransportation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6   5.7435 cm   3.7109 cm   61.458 cm   191.31 MeV       0 eV    2.436 cm   7.4988 cm       STRT:1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7   5.7622 cm   3.7231 cm   61.446 cm   191.31 MeV       0 eV   255.35 um   7.5243 cm       STIC:1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8   5.8324 cm   3.7687 cm     61.4 cm   191.31 MeV       0 eV   953.29 um   7.6196 cm       STIE:1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9   5.8686 cm   3.7922 cm   61.377 cm   191.31 MeV       0 eV   491.08 um   7.6688 cm       STIS:1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10   6.6548 cm   4.2932 cm   60.869 cm   191.31 MeV       0 eV   1.0619 cm   8.7306 cm       STRT:1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11   6.6583 cm   4.2954 cm   60.866 cm   191.31 MeV       0 eV   46.755 um   8.7353 cm       STAI:1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12   6.6597 cm   4.2963 cm   60.866 cm   191.31 MeV       0 eV   18.769 um   8.7372 cm       STRC:4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13    6.914 cm   4.4548 cm   60.702 cm   191.31 MeV       0 eV   3.4123 mm   9.0784 cm       STAO:1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14   6.9154 cm   4.4556 cm   60.701 cm   191.31 MeV       0 eV   18.767 um   9.0803 cm       STWR:1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15   6.9578 cm   4.4819 cm   60.674 cm   191.31 MeV       0 eV   568.68 um   9.1371 cm       STRT:1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16   6.9973 cm   4.5063 cm   60.649 cm   191.31 MeV       0 eV   528.68 um     9.19 cm       STTD:1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17   7.0016 cm   4.5089 cm   60.646 cm   191.31 MeV       0 eV   56.861 um   9.1957 cm       STRT:1   Parallel World 1</a:t>
            </a:r>
            <a:br>
              <a:rPr lang="en" sz="8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" y="1264550"/>
            <a:ext cx="3502800" cy="350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Shape 191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92" name="Shape 192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93" name="Shape 193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95" name="Shape 19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HDGeant4: quick start guide</a:t>
            </a:r>
          </a:p>
        </p:txBody>
      </p:sp>
      <p:sp>
        <p:nvSpPr>
          <p:cNvPr id="196" name="Shape 196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98" name="Shape 198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99" name="Shape 199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sp>
        <p:nvSpPr>
          <p:cNvPr id="200" name="Shape 200"/>
          <p:cNvSpPr/>
          <p:nvPr/>
        </p:nvSpPr>
        <p:spPr>
          <a:xfrm>
            <a:off x="190102" y="1240418"/>
            <a:ext cx="3502800" cy="3543900"/>
          </a:xfrm>
          <a:prstGeom prst="rect">
            <a:avLst/>
          </a:prstGeom>
          <a:noFill/>
          <a:ln cap="flat" cmpd="sng" w="38100">
            <a:solidFill>
              <a:srgbClr val="33003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 txBox="1"/>
          <p:nvPr/>
        </p:nvSpPr>
        <p:spPr>
          <a:xfrm>
            <a:off x="3706600" y="1169225"/>
            <a:ext cx="7118700" cy="5309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/vis/viewer/update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/vis/viewer/update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Window activated for picking (left-mouse), exit (middle-mouse).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(0.000282113,0.350656,52.8405) found in LIH2 copy 1 of LIH2 with 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complete path: /Parallel World 1:0/HALL:1/TARG:1/TGTV:1/LIH2:1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layer 1 material: LiqHydrogen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magnetic field (Tesla): -6.19202e-07,-0.000769645,1.40196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(0.000282113,17.9358,35.9994) found in STLA copy 1 of STLA with 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complete path: /Parallel World 1:0/HALL:1/LASS:1/CDC:1/DCLS:1/STLM:18/STLA:1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layer 1 material: CDchamberGas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magnetic field (Tesla): -1.00951e-06,-0.0641812,1.31078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(0.000282113,42.8821,10.01) found in CDRO copy 1 of CDRO with 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complete path: /Parallel World 1:0/HALL:1/LASS:1/CDC:1/CDRO:1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layer 1 material: SignalCables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magnetic field (Tesla): -1.72224e-06,-0.261786,1.12881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(0.000282113,77.8479,33.2965) found in BMF7 copy 1 of BMF7 with 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complete path: /Parallel World 1:0/HALL:1/LASS:1/BCAL:1/sd08:12/BCAM:1/BCK7:1/sd0f:1/BCA7:1/BMF7:1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layer 1 material: leadScint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 magnetic field (Tesla): 0,0,1e-96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Shape 2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" y="1256229"/>
            <a:ext cx="3502800" cy="3502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08" name="Shape 208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209" name="Shape 209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" name="Shape 210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11" name="Shape 2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HDGeant4: quick start guide</a:t>
            </a:r>
          </a:p>
        </p:txBody>
      </p:sp>
      <p:sp>
        <p:nvSpPr>
          <p:cNvPr id="212" name="Shape 212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213" name="Shape 213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214" name="Shape 214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15" name="Shape 215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3706600" y="1169225"/>
            <a:ext cx="5398800" cy="3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/control/execute ../vis/stdviews/z65.mac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/vis/viewer/zoom 0.5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/vis/viewer/set/targetPoint 0 0 280 cm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/vis/scene/add/trajectories smooth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Idle&gt; /run/beamOn 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&gt;&gt;&gt; Event 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  1059 trajectories stored in this event.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Thread-local run terminated.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Run Summary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Number of events processed : 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G4WT0 &gt;   User=0.23s Real=0.26s Sys=0.01s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Run terminated.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Run Summary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Number of events processed : 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User=0.25s Real=0.26s Sys=0.01s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WARNING: 1 event has been kept for refreshing and/or reviewing.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  "/vis/reviewKeptEvents" to review them.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>
                <a:latin typeface="Courier New"/>
                <a:ea typeface="Courier New"/>
                <a:cs typeface="Courier New"/>
                <a:sym typeface="Courier New"/>
              </a:rPr>
              <a:t>Window activated for picking (left-mouse), exit (middle-mouse).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190102" y="1240418"/>
            <a:ext cx="3502800" cy="3543900"/>
          </a:xfrm>
          <a:prstGeom prst="rect">
            <a:avLst/>
          </a:prstGeom>
          <a:noFill/>
          <a:ln cap="flat" cmpd="sng" w="38100">
            <a:solidFill>
              <a:srgbClr val="33003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23" name="Shape 223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224" name="Shape 224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26" name="Shape 2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HDGeant4: </a:t>
            </a:r>
            <a:r>
              <a:rPr i="1"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status and outlook</a:t>
            </a:r>
          </a:p>
        </p:txBody>
      </p:sp>
      <p:sp>
        <p:nvSpPr>
          <p:cNvPr id="227" name="Shape 227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228" name="Shape 228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229" name="Shape 229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30" name="Shape 230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555400" y="1222825"/>
            <a:ext cx="8131500" cy="3665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Clr>
                <a:schemeClr val="accent6"/>
              </a:buClr>
              <a:buSzPct val="100000"/>
              <a:buChar char="❖"/>
            </a:pPr>
            <a:r>
              <a:rPr lang="en" sz="2400">
                <a:solidFill>
                  <a:srgbClr val="434343"/>
                </a:solidFill>
              </a:rPr>
              <a:t>geometry, fields and event sources fully implemented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Clr>
                <a:schemeClr val="accent6"/>
              </a:buClr>
              <a:buSzPct val="100000"/>
              <a:buChar char="❖"/>
            </a:pPr>
            <a:r>
              <a:rPr lang="en" sz="2400">
                <a:solidFill>
                  <a:srgbClr val="434343"/>
                </a:solidFill>
              </a:rPr>
              <a:t>event-level</a:t>
            </a:r>
            <a:r>
              <a:rPr lang="en" sz="2400">
                <a:solidFill>
                  <a:schemeClr val="accent6"/>
                </a:solidFill>
              </a:rPr>
              <a:t> </a:t>
            </a:r>
            <a:r>
              <a:rPr lang="en" sz="2400">
                <a:solidFill>
                  <a:srgbClr val="434343"/>
                </a:solidFill>
              </a:rPr>
              <a:t>parallelism now works with Geant 4.10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Clr>
                <a:schemeClr val="accent6"/>
              </a:buClr>
              <a:buSzPct val="100000"/>
              <a:buChar char="❖"/>
            </a:pPr>
            <a:r>
              <a:rPr lang="en" sz="2400">
                <a:solidFill>
                  <a:srgbClr val="434343"/>
                </a:solidFill>
              </a:rPr>
              <a:t>project</a:t>
            </a:r>
            <a:r>
              <a:rPr lang="en" sz="2400">
                <a:solidFill>
                  <a:schemeClr val="accent6"/>
                </a:solidFill>
              </a:rPr>
              <a:t> </a:t>
            </a:r>
            <a:r>
              <a:rPr lang="en" sz="2400">
                <a:solidFill>
                  <a:srgbClr val="434343"/>
                </a:solidFill>
              </a:rPr>
              <a:t>freely available for checkout on github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rgbClr val="990000"/>
              </a:buClr>
              <a:buSzPct val="100000"/>
              <a:buChar char="➢"/>
            </a:pPr>
            <a:r>
              <a:rPr lang="en" sz="1800">
                <a:solidFill>
                  <a:srgbClr val="990000"/>
                </a:solidFill>
              </a:rPr>
              <a:t>build works on centos 6, </a:t>
            </a:r>
            <a:r>
              <a:rPr i="1" lang="en" sz="1800">
                <a:solidFill>
                  <a:srgbClr val="990000"/>
                </a:solidFill>
              </a:rPr>
              <a:t>standard distro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rgbClr val="990000"/>
              </a:buClr>
              <a:buSzPct val="100000"/>
              <a:buChar char="➢"/>
            </a:pPr>
            <a:r>
              <a:rPr lang="en" sz="1800">
                <a:solidFill>
                  <a:srgbClr val="990000"/>
                </a:solidFill>
              </a:rPr>
              <a:t>user beware -- pre-alpha release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rgbClr val="990000"/>
              </a:buClr>
              <a:buSzPct val="100000"/>
              <a:buChar char="➢"/>
            </a:pPr>
            <a:r>
              <a:rPr lang="en" sz="1800">
                <a:solidFill>
                  <a:srgbClr val="990000"/>
                </a:solidFill>
              </a:rPr>
              <a:t>check it out and try it!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Clr>
                <a:schemeClr val="accent6"/>
              </a:buClr>
              <a:buSzPct val="100000"/>
              <a:buChar char="❖"/>
            </a:pPr>
            <a:r>
              <a:rPr lang="en" sz="2400">
                <a:solidFill>
                  <a:srgbClr val="434343"/>
                </a:solidFill>
              </a:rPr>
              <a:t>hits prototype under construction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rgbClr val="990000"/>
              </a:buClr>
              <a:buSzPct val="100000"/>
              <a:buChar char="➢"/>
            </a:pPr>
            <a:r>
              <a:rPr lang="en" sz="1800">
                <a:solidFill>
                  <a:srgbClr val="990000"/>
                </a:solidFill>
              </a:rPr>
              <a:t>not yet checked in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buClr>
                <a:srgbClr val="990000"/>
              </a:buClr>
              <a:buSzPct val="100000"/>
              <a:buChar char="➢"/>
            </a:pPr>
            <a:r>
              <a:rPr lang="en" sz="1800">
                <a:solidFill>
                  <a:srgbClr val="990000"/>
                </a:solidFill>
              </a:rPr>
              <a:t>cdc will be released first</a:t>
            </a:r>
          </a:p>
          <a:p>
            <a:pPr indent="-342900" lvl="1" marL="914400">
              <a:lnSpc>
                <a:spcPct val="115000"/>
              </a:lnSpc>
              <a:spcBef>
                <a:spcPts val="0"/>
              </a:spcBef>
              <a:buClr>
                <a:srgbClr val="990000"/>
              </a:buClr>
              <a:buSzPct val="100000"/>
              <a:buChar char="➢"/>
            </a:pPr>
            <a:r>
              <a:rPr lang="en" sz="1800">
                <a:solidFill>
                  <a:srgbClr val="990000"/>
                </a:solidFill>
              </a:rPr>
              <a:t>work continues in parallel with other efforts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3" name="Shape 43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44" name="Shape 44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Shape 4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project: work plan</a:t>
            </a:r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2893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Download and install a recent stable release of G4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 template from one of the standard examples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Design classes for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Make a set of scripts to generate some standard views of GlueX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Debug the hdds geometry and validate using standard views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reading and stepping through magnetic fields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Configure a robust physics list for GlueX simulations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the particle gun event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Monte Carlo event input from hddm stream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the internal cobrems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and document standard control macros for a few common scenarios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Set up mechanisms for verbose tracking output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hits, truth collection and output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50" name="Shape 50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x="-26987" y="-15875"/>
            <a:ext cx="4857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baseline="0" i="1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from collaboration meeting, </a:t>
            </a:r>
            <a:r>
              <a:rPr b="1" i="1" lang="en" sz="1800">
                <a:solidFill>
                  <a:srgbClr val="000000"/>
                </a:solidFill>
              </a:rPr>
              <a:t>Oct</a:t>
            </a:r>
            <a:r>
              <a:rPr b="1" baseline="0" i="1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201</a:t>
            </a:r>
            <a:r>
              <a:rPr b="1" i="1" lang="en" sz="1800">
                <a:solidFill>
                  <a:srgbClr val="000000"/>
                </a:solidFill>
              </a:rPr>
              <a:t>3</a:t>
            </a:r>
          </a:p>
        </p:txBody>
      </p:sp>
      <p:cxnSp>
        <p:nvCxnSpPr>
          <p:cNvPr id="52" name="Shape 52"/>
          <p:cNvCxnSpPr>
            <a:endCxn id="47" idx="3"/>
          </p:cNvCxnSpPr>
          <p:nvPr/>
        </p:nvCxnSpPr>
        <p:spPr>
          <a:xfrm>
            <a:off x="217200" y="3062999"/>
            <a:ext cx="84696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53" name="Shape 53"/>
          <p:cNvSpPr txBox="1"/>
          <p:nvPr/>
        </p:nvSpPr>
        <p:spPr>
          <a:xfrm>
            <a:off x="7394875" y="1204275"/>
            <a:ext cx="1161900" cy="9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progress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 far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en" sz="1800">
                <a:solidFill>
                  <a:srgbClr val="000000"/>
                </a:solidFill>
              </a:rPr>
              <a:t>10</a:t>
            </a: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/201</a:t>
            </a:r>
            <a:r>
              <a:rPr b="1" lang="en" sz="1800">
                <a:solidFill>
                  <a:srgbClr val="000000"/>
                </a:solidFill>
              </a:rPr>
              <a:t>3</a:t>
            </a: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cxnSp>
        <p:nvCxnSpPr>
          <p:cNvPr id="54" name="Shape 54"/>
          <p:cNvCxnSpPr/>
          <p:nvPr/>
        </p:nvCxnSpPr>
        <p:spPr>
          <a:xfrm>
            <a:off x="8052025" y="2120175"/>
            <a:ext cx="0" cy="886199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0" name="Shape 60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61" name="Shape 61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project: work plan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2893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Download and install a recent stable release of G4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 template from one of the standard examples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Design classes for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Make a set of scripts to generate some standard views of GlueX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Debug the hdds geometry and validate using standard views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reading and stepping through magnetic fields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Configure a robust physics list for GlueX simulations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the particle gun event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Monte Carlo event input from hddm stream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the internal cobrems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and document standard control macros for a few common scenarios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Set up mechanisms for verbose tracking output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hits, truth collection and output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67" name="Shape 67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cxnSp>
        <p:nvCxnSpPr>
          <p:cNvPr id="68" name="Shape 68"/>
          <p:cNvCxnSpPr>
            <a:endCxn id="64" idx="3"/>
          </p:cNvCxnSpPr>
          <p:nvPr/>
        </p:nvCxnSpPr>
        <p:spPr>
          <a:xfrm>
            <a:off x="217200" y="3062999"/>
            <a:ext cx="8469600" cy="0"/>
          </a:xfrm>
          <a:prstGeom prst="straightConnector1">
            <a:avLst/>
          </a:prstGeom>
          <a:noFill/>
          <a:ln cap="flat" cmpd="sng" w="19050">
            <a:solidFill>
              <a:srgbClr val="CCCCCC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9" name="Shape 69"/>
          <p:cNvCxnSpPr/>
          <p:nvPr/>
        </p:nvCxnSpPr>
        <p:spPr>
          <a:xfrm>
            <a:off x="8225625" y="2544675"/>
            <a:ext cx="0" cy="993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0" name="Shape 70"/>
          <p:cNvSpPr txBox="1"/>
          <p:nvPr/>
        </p:nvSpPr>
        <p:spPr>
          <a:xfrm>
            <a:off x="7623175" y="1628775"/>
            <a:ext cx="1161900" cy="9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progress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000000"/>
                </a:solidFill>
              </a:rPr>
              <a:t>as of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/>
              <a:t>5</a:t>
            </a: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/201</a:t>
            </a:r>
            <a:r>
              <a:rPr b="1" lang="en" sz="1800"/>
              <a:t>5</a:t>
            </a:r>
          </a:p>
        </p:txBody>
      </p:sp>
      <p:cxnSp>
        <p:nvCxnSpPr>
          <p:cNvPr id="71" name="Shape 71"/>
          <p:cNvCxnSpPr/>
          <p:nvPr/>
        </p:nvCxnSpPr>
        <p:spPr>
          <a:xfrm>
            <a:off x="217200" y="3596400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77" name="Shape 77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78" name="Shape 78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project: work plan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2893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Download and install a recent stable release of G4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 template from one of the standard examples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Design classes for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Make a set of scripts to generate some standard views of GlueX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Debug the hdds geometry and validate using standard views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classes for reading and stepping through magnetic fields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Configure a robust physics list for GlueX simulations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the particle gun event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Monte Carlo event input from hddm stream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the internal cobrems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and document standard control macros for a few common scenarios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Set up mechanisms for verbose tracking output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hits, truth collection and output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84" name="Shape 84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cxnSp>
        <p:nvCxnSpPr>
          <p:cNvPr id="85" name="Shape 85"/>
          <p:cNvCxnSpPr/>
          <p:nvPr/>
        </p:nvCxnSpPr>
        <p:spPr>
          <a:xfrm>
            <a:off x="217200" y="2565821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86" name="Shape 86"/>
          <p:cNvCxnSpPr/>
          <p:nvPr/>
        </p:nvCxnSpPr>
        <p:spPr>
          <a:xfrm>
            <a:off x="8298075" y="2261975"/>
            <a:ext cx="0" cy="285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7" name="Shape 87"/>
          <p:cNvSpPr txBox="1"/>
          <p:nvPr/>
        </p:nvSpPr>
        <p:spPr>
          <a:xfrm>
            <a:off x="7644675" y="1346075"/>
            <a:ext cx="1161900" cy="9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CC0000"/>
                </a:solidFill>
              </a:rPr>
              <a:t>re</a:t>
            </a:r>
            <a:r>
              <a:rPr b="1" baseline="0" i="0" lang="en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gress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000000"/>
                </a:solidFill>
              </a:rPr>
              <a:t>as of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000000"/>
                </a:solidFill>
              </a:rPr>
              <a:t>5</a:t>
            </a: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/201</a:t>
            </a:r>
            <a:r>
              <a:rPr b="1" lang="en" sz="1800">
                <a:solidFill>
                  <a:srgbClr val="000000"/>
                </a:solidFill>
              </a:rPr>
              <a:t>5</a:t>
            </a:r>
          </a:p>
        </p:txBody>
      </p:sp>
      <p:cxnSp>
        <p:nvCxnSpPr>
          <p:cNvPr id="88" name="Shape 88"/>
          <p:cNvCxnSpPr/>
          <p:nvPr/>
        </p:nvCxnSpPr>
        <p:spPr>
          <a:xfrm>
            <a:off x="217200" y="3596400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CCCCCC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89" name="Shape 89"/>
          <p:cNvCxnSpPr/>
          <p:nvPr/>
        </p:nvCxnSpPr>
        <p:spPr>
          <a:xfrm flipH="1" rot="10800000">
            <a:off x="124775" y="4135700"/>
            <a:ext cx="7071300" cy="225599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0" name="Shape 90"/>
          <p:cNvCxnSpPr/>
          <p:nvPr/>
        </p:nvCxnSpPr>
        <p:spPr>
          <a:xfrm>
            <a:off x="314700" y="4205750"/>
            <a:ext cx="7472999" cy="92699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91" name="Shape 91"/>
          <p:cNvSpPr/>
          <p:nvPr/>
        </p:nvSpPr>
        <p:spPr>
          <a:xfrm>
            <a:off x="4439726" y="4381821"/>
            <a:ext cx="769199" cy="225599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DAEDEF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5208925" y="4285220"/>
            <a:ext cx="21923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CC0000"/>
                </a:solidFill>
              </a:rPr>
              <a:t>and validate against hdgeant3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6321375" y="2475974"/>
            <a:ext cx="1658099" cy="114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200">
                <a:solidFill>
                  <a:srgbClr val="CC0000"/>
                </a:solidFill>
              </a:rPr>
              <a:t>significant</a:t>
            </a:r>
          </a:p>
          <a:p>
            <a:pPr>
              <a:spcBef>
                <a:spcPts val="0"/>
              </a:spcBef>
              <a:buNone/>
            </a:pPr>
            <a:r>
              <a:rPr lang="en" sz="2200">
                <a:solidFill>
                  <a:srgbClr val="CC0000"/>
                </a:solidFill>
              </a:rPr>
              <a:t>updates required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7196075" y="3920150"/>
            <a:ext cx="1161900" cy="2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revised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00" name="Shape 100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01" name="Shape 101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Shape 10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project: work plan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200150"/>
            <a:ext cx="8229600" cy="4027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2893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Download and install a recent stable release of G4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 template from one of the standard examples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Design classes for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Make a set of scripts to generate some standard views of GlueX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Debug the hdds geometry and validate using standard views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classes for reading and stepping through magnetic fields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Configure a robust physics list for GlueX simulations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the particle gun event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Monte Carlo event input from hddm stream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the internal cobrems generator</a:t>
            </a:r>
          </a:p>
          <a:p>
            <a:pPr indent="-328930" lvl="0" marL="342900" rtl="0">
              <a:lnSpc>
                <a:spcPct val="8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Integrate G3-style user simulation options (control.in)</a:t>
            </a:r>
          </a:p>
          <a:p>
            <a:pPr indent="-328930" lvl="0" marL="342900" rtl="0">
              <a:lnSpc>
                <a:spcPct val="8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event-level parallelism with G4 version 10</a:t>
            </a:r>
          </a:p>
          <a:p>
            <a:pPr indent="-328930" lvl="0" marL="342900" rtl="0">
              <a:lnSpc>
                <a:spcPct val="8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Use verbose tracking output to validate against hdgeant (G3)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hits, truth collection and output</a:t>
            </a:r>
          </a:p>
        </p:txBody>
      </p:sp>
      <p:sp>
        <p:nvSpPr>
          <p:cNvPr id="105" name="Shape 105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07" name="Shape 107"/>
          <p:cNvCxnSpPr/>
          <p:nvPr/>
        </p:nvCxnSpPr>
        <p:spPr>
          <a:xfrm>
            <a:off x="217200" y="2565821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08" name="Shape 108"/>
          <p:cNvCxnSpPr/>
          <p:nvPr/>
        </p:nvCxnSpPr>
        <p:spPr>
          <a:xfrm>
            <a:off x="8298075" y="2261975"/>
            <a:ext cx="0" cy="285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9" name="Shape 109"/>
          <p:cNvSpPr txBox="1"/>
          <p:nvPr/>
        </p:nvSpPr>
        <p:spPr>
          <a:xfrm>
            <a:off x="7644675" y="1346075"/>
            <a:ext cx="1161900" cy="9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CC0000"/>
                </a:solidFill>
              </a:rPr>
              <a:t>re</a:t>
            </a:r>
            <a:r>
              <a:rPr b="1" baseline="0" i="0" lang="en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gress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000000"/>
                </a:solidFill>
              </a:rPr>
              <a:t>as of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000000"/>
                </a:solidFill>
              </a:rPr>
              <a:t>5</a:t>
            </a: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/201</a:t>
            </a:r>
            <a:r>
              <a:rPr b="1" lang="en" sz="1800">
                <a:solidFill>
                  <a:srgbClr val="000000"/>
                </a:solidFill>
              </a:rPr>
              <a:t>5</a:t>
            </a:r>
          </a:p>
        </p:txBody>
      </p:sp>
      <p:cxnSp>
        <p:nvCxnSpPr>
          <p:cNvPr id="110" name="Shape 110"/>
          <p:cNvCxnSpPr/>
          <p:nvPr/>
        </p:nvCxnSpPr>
        <p:spPr>
          <a:xfrm>
            <a:off x="217200" y="3596400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CCCCCC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11" name="Shape 111"/>
          <p:cNvSpPr txBox="1"/>
          <p:nvPr/>
        </p:nvSpPr>
        <p:spPr>
          <a:xfrm>
            <a:off x="6321375" y="2475974"/>
            <a:ext cx="1658099" cy="114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rgbClr val="CC0000"/>
                </a:solidFill>
              </a:rPr>
              <a:t>significant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rgbClr val="CC0000"/>
                </a:solidFill>
              </a:rPr>
              <a:t>updates required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7" name="Shape 117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18" name="Shape 118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Shape 1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project: work plan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57200" y="1200150"/>
            <a:ext cx="8229600" cy="4027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28930" lvl="0" marL="342900" rtl="0">
              <a:lnSpc>
                <a:spcPct val="100000"/>
              </a:lnSpc>
              <a:spcBef>
                <a:spcPts val="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Download and install a recent stable release of G4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Create a template from one of the standard examples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Design classes for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geometry import from hdds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Make a set of scripts to generate some standard views of GlueX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Debug the hdds geometry and validate using standard views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classes for reading and stepping through magnetic fields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Configure a robust physics list for GlueX simulations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Clr>
                <a:srgbClr val="CC0000"/>
              </a:buClr>
              <a:buSzPct val="100000"/>
              <a:buFont typeface="Times New Roman"/>
              <a:buAutoNum type="arabicPeriod"/>
            </a:pPr>
            <a:r>
              <a:rPr lang="en" sz="140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the particle gun event generator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Monte Carlo event input from hddm stream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the internal cobrems generator</a:t>
            </a:r>
          </a:p>
          <a:p>
            <a:pPr indent="-328930" lvl="0" marL="342900" rtl="0">
              <a:lnSpc>
                <a:spcPct val="8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Integrate G3-style user simulation options (control.in)</a:t>
            </a:r>
          </a:p>
          <a:p>
            <a:pPr indent="-328930" lvl="0" marL="342900" rtl="0">
              <a:lnSpc>
                <a:spcPct val="8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and test event-level parallelism with G4 version 10</a:t>
            </a:r>
          </a:p>
          <a:p>
            <a:pPr indent="-328930" lvl="0" marL="342900" rtl="0">
              <a:lnSpc>
                <a:spcPct val="8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Use verbose tracking output to validate against hdgeant (G3)</a:t>
            </a:r>
          </a:p>
          <a:p>
            <a:pPr indent="-328930" lvl="0" marL="342900" rtl="0">
              <a:lnSpc>
                <a:spcPct val="100000"/>
              </a:lnSpc>
              <a:spcBef>
                <a:spcPts val="360"/>
              </a:spcBef>
              <a:buSzPct val="100000"/>
              <a:buFont typeface="Times New Roman"/>
              <a:buAutoNum type="arabicPeriod"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Implement classes for hits, truth collection and output</a:t>
            </a:r>
          </a:p>
        </p:txBody>
      </p:sp>
      <p:sp>
        <p:nvSpPr>
          <p:cNvPr id="122" name="Shape 122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24" name="Shape 124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5" name="Shape 125"/>
          <p:cNvCxnSpPr/>
          <p:nvPr/>
        </p:nvCxnSpPr>
        <p:spPr>
          <a:xfrm>
            <a:off x="8221875" y="2261975"/>
            <a:ext cx="0" cy="2555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6" name="Shape 126"/>
          <p:cNvSpPr txBox="1"/>
          <p:nvPr/>
        </p:nvSpPr>
        <p:spPr>
          <a:xfrm>
            <a:off x="7644675" y="1346075"/>
            <a:ext cx="1161900" cy="9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CC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>
                <a:solidFill>
                  <a:srgbClr val="000000"/>
                </a:solidFill>
              </a:rPr>
              <a:t>as of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" sz="1800"/>
              <a:t>10</a:t>
            </a: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/201</a:t>
            </a:r>
            <a:r>
              <a:rPr b="1" lang="en" sz="1800">
                <a:solidFill>
                  <a:srgbClr val="000000"/>
                </a:solidFill>
              </a:rPr>
              <a:t>5</a:t>
            </a:r>
          </a:p>
        </p:txBody>
      </p:sp>
      <p:cxnSp>
        <p:nvCxnSpPr>
          <p:cNvPr id="127" name="Shape 127"/>
          <p:cNvCxnSpPr/>
          <p:nvPr/>
        </p:nvCxnSpPr>
        <p:spPr>
          <a:xfrm>
            <a:off x="217200" y="3596400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CCCCCC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33" name="Shape 133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34" name="Shape 134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36" name="Shape 1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 project: work done</a:t>
            </a:r>
          </a:p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38" name="Shape 138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39" name="Shape 139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40" name="Shape 140"/>
          <p:cNvSpPr txBox="1"/>
          <p:nvPr>
            <p:ph idx="1" type="subTitle"/>
          </p:nvPr>
        </p:nvSpPr>
        <p:spPr>
          <a:xfrm>
            <a:off x="525900" y="1306125"/>
            <a:ext cx="6903900" cy="3478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buClr>
                <a:srgbClr val="B7B7B7"/>
              </a:buClr>
              <a:buSzPct val="100000"/>
              <a:buChar char="●"/>
            </a:pPr>
            <a:r>
              <a:rPr lang="en" sz="2400">
                <a:solidFill>
                  <a:srgbClr val="000000"/>
                </a:solidFill>
              </a:rPr>
              <a:t>hdds geometry fixes</a:t>
            </a: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buClr>
                <a:srgbClr val="B7B7B7"/>
              </a:buClr>
              <a:buSzPct val="100000"/>
              <a:buChar char="●"/>
            </a:pPr>
            <a:r>
              <a:rPr lang="en" sz="2400">
                <a:solidFill>
                  <a:srgbClr val="000000"/>
                </a:solidFill>
              </a:rPr>
              <a:t>integration with JANA</a:t>
            </a:r>
          </a:p>
          <a:p>
            <a:pPr indent="-381000" lvl="0" marL="457200" rtl="0" algn="l">
              <a:lnSpc>
                <a:spcPct val="150000"/>
              </a:lnSpc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lang="en" sz="2400">
                <a:solidFill>
                  <a:srgbClr val="000000"/>
                </a:solidFill>
              </a:rPr>
              <a:t>validation of tracking in magnetic field</a:t>
            </a:r>
          </a:p>
          <a:p>
            <a:pPr indent="-381000" lvl="0" marL="457200" rtl="0" algn="l">
              <a:lnSpc>
                <a:spcPct val="150000"/>
              </a:lnSpc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lang="en" sz="2400">
                <a:solidFill>
                  <a:srgbClr val="000000"/>
                </a:solidFill>
              </a:rPr>
              <a:t>new event sources (besides particle gun)</a:t>
            </a:r>
          </a:p>
          <a:p>
            <a:pPr indent="-381000" lvl="0" marL="457200" rtl="0" algn="l">
              <a:lnSpc>
                <a:spcPct val="150000"/>
              </a:lnSpc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lang="en" sz="2400">
                <a:solidFill>
                  <a:srgbClr val="000000"/>
                </a:solidFill>
              </a:rPr>
              <a:t>event-level parallelism with geant4.10</a:t>
            </a:r>
          </a:p>
          <a:p>
            <a:pPr indent="-381000" lvl="0" marL="457200" rtl="0" algn="l">
              <a:lnSpc>
                <a:spcPct val="150000"/>
              </a:lnSpc>
              <a:spcBef>
                <a:spcPts val="440"/>
              </a:spcBef>
              <a:buClr>
                <a:srgbClr val="B7B7B7"/>
              </a:buClr>
              <a:buSzPct val="100000"/>
              <a:buChar char="●"/>
            </a:pPr>
            <a:r>
              <a:rPr i="1" lang="en" sz="2400">
                <a:solidFill>
                  <a:srgbClr val="E69138"/>
                </a:solidFill>
              </a:rPr>
              <a:t>creation of hits, truth collection and output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46" name="Shape 146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47" name="Shape 147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9" name="Shape 1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HDGeant4: quick start guide</a:t>
            </a:r>
          </a:p>
        </p:txBody>
      </p:sp>
      <p:sp>
        <p:nvSpPr>
          <p:cNvPr id="150" name="Shape 150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51" name="Shape 151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52" name="Shape 152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53" name="Shape 153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722500" y="1280475"/>
            <a:ext cx="6106799" cy="3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mkdir myHDGeant4 &amp;&amp; cd myHDGeant4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git clone git@github.com:rjones30/HDGeant4.git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source mysetup.sh </a:t>
            </a:r>
            <a:r>
              <a:rPr i="1" lang="en">
                <a:solidFill>
                  <a:srgbClr val="000000"/>
                </a:solidFill>
              </a:rPr>
              <a:t>[initialize JANA,G4 environment vars]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make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cd test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hdgeant4 -h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hdgeant4: invalid option -- 'h'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Usage: hdgeant4 [options] [&lt;batch.mac&gt;]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where options include: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-v : open a graphics window for visualization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-tN : start N worker threads, default 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-rN : set run to N, default taken from control.in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0" y="-13409"/>
            <a:ext cx="9138899" cy="114479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60" name="Shape 160"/>
          <p:cNvGrpSpPr/>
          <p:nvPr/>
        </p:nvGrpSpPr>
        <p:grpSpPr>
          <a:xfrm>
            <a:off x="8037703" y="153396"/>
            <a:ext cx="880711" cy="660583"/>
            <a:chOff x="550525" y="613444"/>
            <a:chExt cx="1006526" cy="1006526"/>
          </a:xfrm>
        </p:grpSpPr>
        <p:sp>
          <p:nvSpPr>
            <p:cNvPr id="161" name="Shape 161"/>
            <p:cNvSpPr/>
            <p:nvPr/>
          </p:nvSpPr>
          <p:spPr>
            <a:xfrm>
              <a:off x="550525" y="846571"/>
              <a:ext cx="773400" cy="773400"/>
            </a:xfrm>
            <a:prstGeom prst="roundRect">
              <a:avLst>
                <a:gd fmla="val 15070" name="adj"/>
              </a:avLst>
            </a:prstGeom>
            <a:solidFill>
              <a:srgbClr val="58172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783652" y="613444"/>
              <a:ext cx="773400" cy="773400"/>
            </a:xfrm>
            <a:prstGeom prst="roundRect">
              <a:avLst>
                <a:gd fmla="val 15070" name="adj"/>
              </a:avLst>
            </a:prstGeom>
            <a:noFill/>
            <a:ln cap="flat" cmpd="sng" w="19050">
              <a:solidFill>
                <a:srgbClr val="E4A37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3" name="Shape 1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581722"/>
                </a:solidFill>
                <a:latin typeface="Trebuchet MS"/>
                <a:ea typeface="Trebuchet MS"/>
                <a:cs typeface="Trebuchet MS"/>
                <a:sym typeface="Trebuchet MS"/>
              </a:rPr>
              <a:t>HDGeant4: quick start guide</a:t>
            </a:r>
          </a:p>
        </p:txBody>
      </p:sp>
      <p:sp>
        <p:nvSpPr>
          <p:cNvPr id="164" name="Shape 164"/>
          <p:cNvSpPr/>
          <p:nvPr/>
        </p:nvSpPr>
        <p:spPr>
          <a:xfrm>
            <a:off x="3044" y="1098428"/>
            <a:ext cx="9155100" cy="70800"/>
          </a:xfrm>
          <a:prstGeom prst="rect">
            <a:avLst/>
          </a:prstGeom>
          <a:solidFill>
            <a:srgbClr val="58172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581722"/>
              </a:solidFill>
            </a:endParaRPr>
          </a:p>
        </p:txBody>
      </p:sp>
      <p:sp>
        <p:nvSpPr>
          <p:cNvPr id="165" name="Shape 165"/>
          <p:cNvSpPr txBox="1"/>
          <p:nvPr>
            <p:ph idx="12" type="sldNum"/>
          </p:nvPr>
        </p:nvSpPr>
        <p:spPr>
          <a:xfrm>
            <a:off x="8556783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cxnSp>
        <p:nvCxnSpPr>
          <p:cNvPr id="166" name="Shape 166"/>
          <p:cNvCxnSpPr/>
          <p:nvPr/>
        </p:nvCxnSpPr>
        <p:spPr>
          <a:xfrm>
            <a:off x="217200" y="4888043"/>
            <a:ext cx="8469599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67" name="Shape 167"/>
          <p:cNvSpPr txBox="1"/>
          <p:nvPr/>
        </p:nvSpPr>
        <p:spPr>
          <a:xfrm>
            <a:off x="47625" y="4900605"/>
            <a:ext cx="6324600" cy="242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Richard Jones, GlueX Collaboration Meeting, Newport News, Oct. 8-10, 2015</a:t>
            </a:r>
          </a:p>
        </p:txBody>
      </p:sp>
      <p:grpSp>
        <p:nvGrpSpPr>
          <p:cNvPr id="168" name="Shape 168"/>
          <p:cNvGrpSpPr/>
          <p:nvPr/>
        </p:nvGrpSpPr>
        <p:grpSpPr>
          <a:xfrm>
            <a:off x="190102" y="1240418"/>
            <a:ext cx="3516498" cy="3555052"/>
            <a:chOff x="781750" y="1575325"/>
            <a:chExt cx="4714437" cy="4711175"/>
          </a:xfrm>
        </p:grpSpPr>
        <p:pic>
          <p:nvPicPr>
            <p:cNvPr id="169" name="Shape 16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00100" y="1590412"/>
              <a:ext cx="4696087" cy="46960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0" name="Shape 170"/>
            <p:cNvSpPr/>
            <p:nvPr/>
          </p:nvSpPr>
          <p:spPr>
            <a:xfrm>
              <a:off x="781750" y="1575325"/>
              <a:ext cx="4696200" cy="4696200"/>
            </a:xfrm>
            <a:prstGeom prst="rect">
              <a:avLst/>
            </a:prstGeom>
            <a:noFill/>
            <a:ln cap="flat" cmpd="sng" w="38100">
              <a:solidFill>
                <a:srgbClr val="330033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71" name="Shape 171"/>
          <p:cNvSpPr txBox="1"/>
          <p:nvPr/>
        </p:nvSpPr>
        <p:spPr>
          <a:xfrm>
            <a:off x="3706600" y="1169225"/>
            <a:ext cx="7118700" cy="5309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 hdgeant4 -v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############################################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!!! WARNING - FPE detection is activated !!!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############################################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*************************************************************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Geant4 version Name: geant4-10-01-patch-02 [MT]   (19-June-2015)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&lt;&lt; in Multi-threaded mode &gt;&gt; 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Copyright : Geant4 Collaboration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Reference : NIM A 506 (2003), 250-303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WWW : http://cern.ch/geant4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*************************************************************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JANA &gt;&gt;Created JCalibration object of type: JCalibrationCCDB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JANA &gt;&gt;Generated via: JCalibration using CCDB for MySQL and SQLite databases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JANA &gt;&gt;Run:9001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JANA &gt;&gt;URL: sqlite:////home/halld/ccdb/sql/ccdb-07-08-2015.sqlite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JANA &gt;&gt;context: default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JANA &gt;&gt;Reading Magnetic field map from Magnets/Solenoid/solenoid_1200A_poisson_20140520 ...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Nx=251 Ny=1 Nz=701 )  at 0x396b050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Reading fine-mesh B-field data from /home/halld/jana/resources/Magnets/Solenoid/finemeshes/solenoid_1200A_poisson_20140520.evio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 . .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rPr lang="en" sz="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Idle&gt; /control/execute ../vis/stdviews/z65.mac</a:t>
            </a: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80000"/>
              </a:lnSpc>
              <a:spcBef>
                <a:spcPts val="360"/>
              </a:spcBef>
              <a:buNone/>
            </a:pPr>
            <a:r>
              <a:t/>
            </a:r>
            <a:endParaRPr sz="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